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93595" r:id="rId1"/>
  </p:sldMasterIdLst>
  <p:notesMasterIdLst>
    <p:notesMasterId r:id="rId29"/>
  </p:notesMasterIdLst>
  <p:handoutMasterIdLst>
    <p:handoutMasterId r:id="rId30"/>
  </p:handoutMasterIdLst>
  <p:sldIdLst>
    <p:sldId id="304" r:id="rId2"/>
    <p:sldId id="320" r:id="rId3"/>
    <p:sldId id="321" r:id="rId4"/>
    <p:sldId id="341" r:id="rId5"/>
    <p:sldId id="301" r:id="rId6"/>
    <p:sldId id="322" r:id="rId7"/>
    <p:sldId id="343" r:id="rId8"/>
    <p:sldId id="323" r:id="rId9"/>
    <p:sldId id="340" r:id="rId10"/>
    <p:sldId id="324" r:id="rId11"/>
    <p:sldId id="325" r:id="rId12"/>
    <p:sldId id="327" r:id="rId13"/>
    <p:sldId id="330" r:id="rId14"/>
    <p:sldId id="328" r:id="rId15"/>
    <p:sldId id="326" r:id="rId16"/>
    <p:sldId id="345" r:id="rId17"/>
    <p:sldId id="336" r:id="rId18"/>
    <p:sldId id="337" r:id="rId19"/>
    <p:sldId id="348" r:id="rId20"/>
    <p:sldId id="347" r:id="rId21"/>
    <p:sldId id="349" r:id="rId22"/>
    <p:sldId id="351" r:id="rId23"/>
    <p:sldId id="332" r:id="rId24"/>
    <p:sldId id="350" r:id="rId25"/>
    <p:sldId id="344" r:id="rId26"/>
    <p:sldId id="339" r:id="rId27"/>
    <p:sldId id="277" r:id="rId28"/>
  </p:sldIdLst>
  <p:sldSz cx="12192000" cy="6858000"/>
  <p:notesSz cx="6858000" cy="9144000"/>
  <p:defaultTextStyle>
    <a:defPPr>
      <a:defRPr lang="en-GB"/>
    </a:defPPr>
    <a:lvl1pPr algn="l" defTabSz="608013" rtl="0" eaLnBrk="0" fontAlgn="base" hangingPunct="0">
      <a:spcBef>
        <a:spcPct val="0"/>
      </a:spcBef>
      <a:spcAft>
        <a:spcPct val="0"/>
      </a:spcAft>
      <a:defRPr sz="2400" kern="1200">
        <a:solidFill>
          <a:schemeClr val="tx1"/>
        </a:solidFill>
        <a:latin typeface="Calibri" panose="020F0502020204030204" pitchFamily="34" charset="0"/>
        <a:ea typeface="+mn-ea"/>
        <a:cs typeface="+mn-cs"/>
      </a:defRPr>
    </a:lvl1pPr>
    <a:lvl2pPr marL="608013" indent="-150813" algn="l" defTabSz="608013" rtl="0" eaLnBrk="0" fontAlgn="base" hangingPunct="0">
      <a:spcBef>
        <a:spcPct val="0"/>
      </a:spcBef>
      <a:spcAft>
        <a:spcPct val="0"/>
      </a:spcAft>
      <a:defRPr sz="2400" kern="1200">
        <a:solidFill>
          <a:schemeClr val="tx1"/>
        </a:solidFill>
        <a:latin typeface="Calibri" panose="020F0502020204030204" pitchFamily="34" charset="0"/>
        <a:ea typeface="+mn-ea"/>
        <a:cs typeface="+mn-cs"/>
      </a:defRPr>
    </a:lvl2pPr>
    <a:lvl3pPr marL="1217613" indent="-303213" algn="l" defTabSz="608013" rtl="0" eaLnBrk="0" fontAlgn="base" hangingPunct="0">
      <a:spcBef>
        <a:spcPct val="0"/>
      </a:spcBef>
      <a:spcAft>
        <a:spcPct val="0"/>
      </a:spcAft>
      <a:defRPr sz="2400" kern="1200">
        <a:solidFill>
          <a:schemeClr val="tx1"/>
        </a:solidFill>
        <a:latin typeface="Calibri" panose="020F0502020204030204" pitchFamily="34" charset="0"/>
        <a:ea typeface="+mn-ea"/>
        <a:cs typeface="+mn-cs"/>
      </a:defRPr>
    </a:lvl3pPr>
    <a:lvl4pPr marL="1827213" indent="-455613" algn="l" defTabSz="608013" rtl="0" eaLnBrk="0" fontAlgn="base" hangingPunct="0">
      <a:spcBef>
        <a:spcPct val="0"/>
      </a:spcBef>
      <a:spcAft>
        <a:spcPct val="0"/>
      </a:spcAft>
      <a:defRPr sz="2400" kern="1200">
        <a:solidFill>
          <a:schemeClr val="tx1"/>
        </a:solidFill>
        <a:latin typeface="Calibri" panose="020F0502020204030204" pitchFamily="34" charset="0"/>
        <a:ea typeface="+mn-ea"/>
        <a:cs typeface="+mn-cs"/>
      </a:defRPr>
    </a:lvl4pPr>
    <a:lvl5pPr marL="2436813" indent="-608013" algn="l" defTabSz="608013" rtl="0" eaLnBrk="0" fontAlgn="base" hangingPunct="0">
      <a:spcBef>
        <a:spcPct val="0"/>
      </a:spcBef>
      <a:spcAft>
        <a:spcPct val="0"/>
      </a:spcAft>
      <a:defRPr sz="2400" kern="1200">
        <a:solidFill>
          <a:schemeClr val="tx1"/>
        </a:solidFill>
        <a:latin typeface="Calibri" panose="020F0502020204030204" pitchFamily="34" charset="0"/>
        <a:ea typeface="+mn-ea"/>
        <a:cs typeface="+mn-cs"/>
      </a:defRPr>
    </a:lvl5pPr>
    <a:lvl6pPr marL="2286000" algn="l" defTabSz="914400" rtl="0" eaLnBrk="1" latinLnBrk="0" hangingPunct="1">
      <a:defRPr sz="2400" kern="1200">
        <a:solidFill>
          <a:schemeClr val="tx1"/>
        </a:solidFill>
        <a:latin typeface="Calibri" panose="020F0502020204030204" pitchFamily="34" charset="0"/>
        <a:ea typeface="+mn-ea"/>
        <a:cs typeface="+mn-cs"/>
      </a:defRPr>
    </a:lvl6pPr>
    <a:lvl7pPr marL="2743200" algn="l" defTabSz="914400" rtl="0" eaLnBrk="1" latinLnBrk="0" hangingPunct="1">
      <a:defRPr sz="2400" kern="1200">
        <a:solidFill>
          <a:schemeClr val="tx1"/>
        </a:solidFill>
        <a:latin typeface="Calibri" panose="020F0502020204030204" pitchFamily="34" charset="0"/>
        <a:ea typeface="+mn-ea"/>
        <a:cs typeface="+mn-cs"/>
      </a:defRPr>
    </a:lvl7pPr>
    <a:lvl8pPr marL="3200400" algn="l" defTabSz="914400" rtl="0" eaLnBrk="1" latinLnBrk="0" hangingPunct="1">
      <a:defRPr sz="2400" kern="1200">
        <a:solidFill>
          <a:schemeClr val="tx1"/>
        </a:solidFill>
        <a:latin typeface="Calibri" panose="020F0502020204030204" pitchFamily="34" charset="0"/>
        <a:ea typeface="+mn-ea"/>
        <a:cs typeface="+mn-cs"/>
      </a:defRPr>
    </a:lvl8pPr>
    <a:lvl9pPr marL="3657600" algn="l" defTabSz="914400" rtl="0" eaLnBrk="1" latinLnBrk="0" hangingPunct="1">
      <a:defRPr sz="24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B1A"/>
    <a:srgbClr val="59155F"/>
    <a:srgbClr val="CB8E12"/>
    <a:srgbClr val="CF833D"/>
    <a:srgbClr val="2E3280"/>
    <a:srgbClr val="CD21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92" autoAdjust="0"/>
    <p:restoredTop sz="64875" autoAdjust="0"/>
  </p:normalViewPr>
  <p:slideViewPr>
    <p:cSldViewPr snapToGrid="0" snapToObjects="1">
      <p:cViewPr varScale="1">
        <p:scale>
          <a:sx n="43" d="100"/>
          <a:sy n="43" d="100"/>
        </p:scale>
        <p:origin x="210" y="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609585"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609585" eaLnBrk="1" fontAlgn="auto" hangingPunct="1">
              <a:spcBef>
                <a:spcPts val="0"/>
              </a:spcBef>
              <a:spcAft>
                <a:spcPts val="0"/>
              </a:spcAft>
              <a:defRPr sz="1200">
                <a:latin typeface="+mn-lt"/>
              </a:defRPr>
            </a:lvl1pPr>
          </a:lstStyle>
          <a:p>
            <a:pPr>
              <a:defRPr/>
            </a:pPr>
            <a:fld id="{52BAEAF8-1FA0-4AA5-920F-43B5ED3E5421}" type="datetimeFigureOut">
              <a:rPr lang="en-GB"/>
              <a:pPr>
                <a:defRPr/>
              </a:pPr>
              <a:t>24/07/2018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609585"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609585" eaLnBrk="1" fontAlgn="auto" hangingPunct="1">
              <a:spcBef>
                <a:spcPts val="0"/>
              </a:spcBef>
              <a:spcAft>
                <a:spcPts val="0"/>
              </a:spcAft>
              <a:defRPr sz="1200">
                <a:latin typeface="+mn-lt"/>
              </a:defRPr>
            </a:lvl1pPr>
          </a:lstStyle>
          <a:p>
            <a:pPr>
              <a:defRPr/>
            </a:pPr>
            <a:fld id="{99DB45E6-6B2F-44C4-8E78-7479B625F3FE}" type="slidenum">
              <a:rPr lang="en-GB"/>
              <a:pPr>
                <a:defRPr/>
              </a:pPr>
              <a:t>‹#›</a:t>
            </a:fld>
            <a:endParaRPr lang="en-GB"/>
          </a:p>
        </p:txBody>
      </p:sp>
    </p:spTree>
    <p:extLst>
      <p:ext uri="{BB962C8B-B14F-4D97-AF65-F5344CB8AC3E}">
        <p14:creationId xmlns:p14="http://schemas.microsoft.com/office/powerpoint/2010/main" val="3218369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609585"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609585" eaLnBrk="1" fontAlgn="auto" hangingPunct="1">
              <a:spcBef>
                <a:spcPts val="0"/>
              </a:spcBef>
              <a:spcAft>
                <a:spcPts val="0"/>
              </a:spcAft>
              <a:defRPr sz="1200">
                <a:latin typeface="+mn-lt"/>
              </a:defRPr>
            </a:lvl1pPr>
          </a:lstStyle>
          <a:p>
            <a:pPr>
              <a:defRPr/>
            </a:pPr>
            <a:fld id="{A84D0405-1AEC-44D8-A3C5-6B8BFB5DE0CB}" type="datetimeFigureOut">
              <a:rPr lang="en-GB"/>
              <a:pPr>
                <a:defRPr/>
              </a:pPr>
              <a:t>24/07/2018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609585"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609585" eaLnBrk="1" fontAlgn="auto" hangingPunct="1">
              <a:spcBef>
                <a:spcPts val="0"/>
              </a:spcBef>
              <a:spcAft>
                <a:spcPts val="0"/>
              </a:spcAft>
              <a:defRPr sz="1200">
                <a:latin typeface="+mn-lt"/>
              </a:defRPr>
            </a:lvl1pPr>
          </a:lstStyle>
          <a:p>
            <a:pPr>
              <a:defRPr/>
            </a:pPr>
            <a:fld id="{4574D6AA-1265-46B1-8A10-01EBF6B677D8}" type="slidenum">
              <a:rPr lang="en-GB"/>
              <a:pPr>
                <a:defRPr/>
              </a:pPr>
              <a:t>‹#›</a:t>
            </a:fld>
            <a:endParaRPr lang="en-GB"/>
          </a:p>
        </p:txBody>
      </p:sp>
    </p:spTree>
    <p:extLst>
      <p:ext uri="{BB962C8B-B14F-4D97-AF65-F5344CB8AC3E}">
        <p14:creationId xmlns:p14="http://schemas.microsoft.com/office/powerpoint/2010/main" val="1896299453"/>
      </p:ext>
    </p:extLst>
  </p:cSld>
  <p:clrMap bg1="lt1" tx1="dk1" bg2="lt2" tx2="dk2" accent1="accent1" accent2="accent2" accent3="accent3" accent4="accent4" accent5="accent5" accent6="accent6" hlink="hlink" folHlink="folHlink"/>
  <p:notesStyle>
    <a:lvl1pPr algn="l" defTabSz="1217613" rtl="0" eaLnBrk="0" fontAlgn="base" hangingPunct="0">
      <a:spcBef>
        <a:spcPct val="30000"/>
      </a:spcBef>
      <a:spcAft>
        <a:spcPct val="0"/>
      </a:spcAft>
      <a:defRPr sz="1600" kern="1200">
        <a:solidFill>
          <a:schemeClr val="tx1"/>
        </a:solidFill>
        <a:latin typeface="+mn-lt"/>
        <a:ea typeface="+mn-ea"/>
        <a:cs typeface="+mn-cs"/>
      </a:defRPr>
    </a:lvl1pPr>
    <a:lvl2pPr marL="608013" algn="l" defTabSz="1217613" rtl="0" eaLnBrk="0" fontAlgn="base" hangingPunct="0">
      <a:spcBef>
        <a:spcPct val="30000"/>
      </a:spcBef>
      <a:spcAft>
        <a:spcPct val="0"/>
      </a:spcAft>
      <a:defRPr sz="1600" kern="1200">
        <a:solidFill>
          <a:schemeClr val="tx1"/>
        </a:solidFill>
        <a:latin typeface="+mn-lt"/>
        <a:ea typeface="+mn-ea"/>
        <a:cs typeface="+mn-cs"/>
      </a:defRPr>
    </a:lvl2pPr>
    <a:lvl3pPr marL="1217613" algn="l" defTabSz="1217613" rtl="0" eaLnBrk="0" fontAlgn="base" hangingPunct="0">
      <a:spcBef>
        <a:spcPct val="30000"/>
      </a:spcBef>
      <a:spcAft>
        <a:spcPct val="0"/>
      </a:spcAft>
      <a:defRPr sz="1600" kern="1200">
        <a:solidFill>
          <a:schemeClr val="tx1"/>
        </a:solidFill>
        <a:latin typeface="+mn-lt"/>
        <a:ea typeface="+mn-ea"/>
        <a:cs typeface="+mn-cs"/>
      </a:defRPr>
    </a:lvl3pPr>
    <a:lvl4pPr marL="1827213" algn="l" defTabSz="1217613" rtl="0" eaLnBrk="0" fontAlgn="base" hangingPunct="0">
      <a:spcBef>
        <a:spcPct val="30000"/>
      </a:spcBef>
      <a:spcAft>
        <a:spcPct val="0"/>
      </a:spcAft>
      <a:defRPr sz="1600" kern="1200">
        <a:solidFill>
          <a:schemeClr val="tx1"/>
        </a:solidFill>
        <a:latin typeface="+mn-lt"/>
        <a:ea typeface="+mn-ea"/>
        <a:cs typeface="+mn-cs"/>
      </a:defRPr>
    </a:lvl4pPr>
    <a:lvl5pPr marL="2436813" algn="l" defTabSz="1217613" rtl="0" eaLnBrk="0" fontAlgn="base" hangingPunct="0">
      <a:spcBef>
        <a:spcPct val="30000"/>
      </a:spcBef>
      <a:spcAft>
        <a:spcPct val="0"/>
      </a:spcAft>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Draw</a:t>
            </a:r>
            <a:r>
              <a:rPr lang="en-GB" baseline="0" dirty="0" smtClean="0"/>
              <a:t> on research and also on my experience </a:t>
            </a:r>
            <a:r>
              <a:rPr lang="en-GB" baseline="0" dirty="0" err="1" smtClean="0"/>
              <a:t>interprofessional</a:t>
            </a:r>
            <a:r>
              <a:rPr lang="en-GB" baseline="0" dirty="0" smtClean="0"/>
              <a:t> learning in Aberdeen where the </a:t>
            </a:r>
            <a:r>
              <a:rPr lang="en-GB" baseline="0" dirty="0" err="1" smtClean="0"/>
              <a:t>UoA</a:t>
            </a:r>
            <a:r>
              <a:rPr lang="en-GB" baseline="0" dirty="0" smtClean="0"/>
              <a:t> collaborates with Robert Gordon University to  enable </a:t>
            </a:r>
            <a:r>
              <a:rPr lang="en-GB" baseline="0" dirty="0" err="1" smtClean="0"/>
              <a:t>opportunies</a:t>
            </a:r>
            <a:r>
              <a:rPr lang="en-GB" baseline="0" dirty="0" smtClean="0"/>
              <a:t> to be provided for health and social care students to learn together.</a:t>
            </a:r>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1</a:t>
            </a:fld>
            <a:endParaRPr lang="en-GB"/>
          </a:p>
        </p:txBody>
      </p:sp>
    </p:spTree>
    <p:extLst>
      <p:ext uri="{BB962C8B-B14F-4D97-AF65-F5344CB8AC3E}">
        <p14:creationId xmlns:p14="http://schemas.microsoft.com/office/powerpoint/2010/main" val="3141401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When?</a:t>
            </a:r>
          </a:p>
          <a:p>
            <a:r>
              <a:rPr lang="en-GB" dirty="0" smtClean="0"/>
              <a:t>Do we start with the</a:t>
            </a:r>
            <a:r>
              <a:rPr lang="en-GB" baseline="0" dirty="0" smtClean="0"/>
              <a:t> embryonic healthcare professional as they enter into training?  Or is this something for post qualification working postgraduate world?</a:t>
            </a:r>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10</a:t>
            </a:fld>
            <a:endParaRPr lang="en-GB"/>
          </a:p>
        </p:txBody>
      </p:sp>
    </p:spTree>
    <p:extLst>
      <p:ext uri="{BB962C8B-B14F-4D97-AF65-F5344CB8AC3E}">
        <p14:creationId xmlns:p14="http://schemas.microsoft.com/office/powerpoint/2010/main" val="416108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Readiness for IPL of students on admission to training</a:t>
            </a:r>
            <a:r>
              <a:rPr lang="en-GB" baseline="0" dirty="0" smtClean="0"/>
              <a:t> </a:t>
            </a:r>
            <a:r>
              <a:rPr lang="en-GB" dirty="0" smtClean="0"/>
              <a:t>has been seen to be high  (work</a:t>
            </a:r>
            <a:r>
              <a:rPr lang="en-GB" baseline="0" dirty="0" smtClean="0"/>
              <a:t> of </a:t>
            </a:r>
            <a:r>
              <a:rPr lang="en-GB" b="1" baseline="0" dirty="0" err="1" smtClean="0"/>
              <a:t>Coster</a:t>
            </a:r>
            <a:r>
              <a:rPr lang="en-GB" b="1" baseline="0" dirty="0" smtClean="0"/>
              <a:t> et al </a:t>
            </a:r>
            <a:r>
              <a:rPr lang="en-GB" baseline="0" dirty="0" smtClean="0"/>
              <a:t>in UK ) and declines during time in training and therefore supports the idea of introducing IPL at start of professional education to capitalise on this. Interview study in Serbia suggested the majority of student had a positive attitude to the potential  influence of IPL as an UG </a:t>
            </a:r>
            <a:endParaRPr lang="en-GB" dirty="0" smtClean="0"/>
          </a:p>
          <a:p>
            <a:r>
              <a:rPr lang="en-GB" i="1" dirty="0" err="1" smtClean="0"/>
              <a:t>coster</a:t>
            </a:r>
            <a:r>
              <a:rPr lang="en-GB" i="1" baseline="0" dirty="0" smtClean="0"/>
              <a:t> et al </a:t>
            </a:r>
            <a:r>
              <a:rPr lang="en-GB" i="1" baseline="0" dirty="0" err="1" smtClean="0"/>
              <a:t>Interprofessional</a:t>
            </a:r>
            <a:r>
              <a:rPr lang="en-GB" i="1" baseline="0" dirty="0" smtClean="0"/>
              <a:t> </a:t>
            </a:r>
            <a:r>
              <a:rPr lang="en-GB" i="1" baseline="0" dirty="0" err="1" smtClean="0"/>
              <a:t>attitududes</a:t>
            </a:r>
            <a:r>
              <a:rPr lang="en-GB" i="1" baseline="0" dirty="0" smtClean="0"/>
              <a:t> </a:t>
            </a:r>
            <a:r>
              <a:rPr lang="en-GB" i="1" baseline="0" dirty="0" err="1" smtClean="0"/>
              <a:t>amonst</a:t>
            </a:r>
            <a:r>
              <a:rPr lang="en-GB" i="1" baseline="0" dirty="0" smtClean="0"/>
              <a:t> undergraduate students in the health professions: A longitudinal questionnaire survey - 4 annual surveys across 8 professions UK used Readiness for IPL scale (RIPLS)</a:t>
            </a:r>
            <a:endParaRPr lang="en-GB" dirty="0" smtClean="0"/>
          </a:p>
          <a:p>
            <a:endParaRPr lang="en-GB" dirty="0" smtClean="0"/>
          </a:p>
          <a:p>
            <a:r>
              <a:rPr lang="en-GB" sz="1600" kern="1200" dirty="0" smtClean="0">
                <a:solidFill>
                  <a:schemeClr val="tx1"/>
                </a:solidFill>
                <a:latin typeface="+mn-lt"/>
                <a:ea typeface="+mn-ea"/>
                <a:cs typeface="+mn-cs"/>
              </a:rPr>
              <a:t>considering Socialisation a factor in Relational domain of conceptual framework </a:t>
            </a:r>
          </a:p>
          <a:p>
            <a:endParaRPr lang="en-GB" dirty="0" smtClean="0"/>
          </a:p>
          <a:p>
            <a:r>
              <a:rPr lang="en-GB" dirty="0" smtClean="0"/>
              <a:t>Professional socialisation is the process of identification with a particular professional</a:t>
            </a:r>
            <a:r>
              <a:rPr lang="en-GB" baseline="0" dirty="0" smtClean="0"/>
              <a:t> group acquiring the norms, values and attitudes associated with it.   </a:t>
            </a:r>
            <a:r>
              <a:rPr lang="en-GB" dirty="0" smtClean="0"/>
              <a:t>Although</a:t>
            </a:r>
            <a:r>
              <a:rPr lang="en-GB" baseline="0" dirty="0" smtClean="0"/>
              <a:t> just beginning to develop their professional identity this can be a difficult time to have this challenged and can lead to people becoming tribal and inward looking about their professional identity which can undermine collaborative teamwork.</a:t>
            </a:r>
          </a:p>
          <a:p>
            <a:r>
              <a:rPr lang="en-GB" baseline="0" dirty="0" smtClean="0"/>
              <a:t>also</a:t>
            </a:r>
          </a:p>
          <a:p>
            <a:pPr marL="0" marR="0" lvl="0" indent="0" algn="l" defTabSz="1217613"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Stereotypical views of their own and other professionals are already in situ  even before joining the training course, </a:t>
            </a:r>
            <a:r>
              <a:rPr lang="en-GB" baseline="0" dirty="0" err="1" smtClean="0"/>
              <a:t>coster</a:t>
            </a:r>
            <a:r>
              <a:rPr lang="en-GB" baseline="0" dirty="0" smtClean="0"/>
              <a:t> also measured strength of professional identity as high on entry to </a:t>
            </a:r>
            <a:r>
              <a:rPr lang="en-GB" baseline="0" dirty="0" err="1" smtClean="0"/>
              <a:t>uni</a:t>
            </a:r>
            <a:r>
              <a:rPr lang="en-GB" baseline="0" dirty="0" smtClean="0"/>
              <a:t>.</a:t>
            </a:r>
          </a:p>
          <a:p>
            <a:pPr marL="0" marR="0" lvl="0" indent="0" algn="l" defTabSz="1217613" rtl="0" eaLnBrk="0" fontAlgn="base" latinLnBrk="0" hangingPunct="0">
              <a:lnSpc>
                <a:spcPct val="100000"/>
              </a:lnSpc>
              <a:spcBef>
                <a:spcPct val="30000"/>
              </a:spcBef>
              <a:spcAft>
                <a:spcPct val="0"/>
              </a:spcAft>
              <a:buClrTx/>
              <a:buSzTx/>
              <a:buFontTx/>
              <a:buNone/>
              <a:tabLst/>
              <a:defRPr/>
            </a:pPr>
            <a:endParaRPr lang="en-GB" baseline="0" dirty="0" smtClean="0"/>
          </a:p>
          <a:p>
            <a:r>
              <a:rPr lang="en-GB" baseline="0" dirty="0" smtClean="0"/>
              <a:t>based on cultural, media, personal experiences and have influenced their choice of career.  </a:t>
            </a:r>
          </a:p>
          <a:p>
            <a:r>
              <a:rPr lang="en-GB" baseline="0" dirty="0" smtClean="0"/>
              <a:t>That is not to say this is always a bad thing these can be positive</a:t>
            </a:r>
          </a:p>
          <a:p>
            <a:endParaRPr lang="en-GB" baseline="0" dirty="0" smtClean="0"/>
          </a:p>
          <a:p>
            <a:r>
              <a:rPr lang="en-GB" baseline="0" dirty="0" smtClean="0"/>
              <a:t>Doctors are knowledgeable and have all the answers</a:t>
            </a:r>
          </a:p>
          <a:p>
            <a:endParaRPr lang="en-GB" baseline="0" dirty="0" smtClean="0"/>
          </a:p>
          <a:p>
            <a:r>
              <a:rPr lang="en-GB" baseline="0" dirty="0" smtClean="0"/>
              <a:t>Nurses are caring and compassionate</a:t>
            </a:r>
          </a:p>
          <a:p>
            <a:endParaRPr lang="en-GB" baseline="0" dirty="0" smtClean="0"/>
          </a:p>
          <a:p>
            <a:r>
              <a:rPr lang="en-GB" baseline="0" dirty="0" smtClean="0"/>
              <a:t>Or Negative</a:t>
            </a:r>
          </a:p>
          <a:p>
            <a:endParaRPr lang="en-GB" baseline="0" dirty="0" smtClean="0"/>
          </a:p>
          <a:p>
            <a:r>
              <a:rPr lang="en-GB" baseline="0" dirty="0" smtClean="0"/>
              <a:t>Pharmacists are only interested in drugs not patients</a:t>
            </a:r>
          </a:p>
          <a:p>
            <a:endParaRPr lang="en-GB" baseline="0" dirty="0" smtClean="0"/>
          </a:p>
          <a:p>
            <a:r>
              <a:rPr lang="en-GB" baseline="0" dirty="0" smtClean="0"/>
              <a:t>Nurses unlike doctors don’t make decisions</a:t>
            </a:r>
          </a:p>
          <a:p>
            <a:endParaRPr lang="en-GB" baseline="0" dirty="0" smtClean="0"/>
          </a:p>
          <a:p>
            <a:r>
              <a:rPr lang="en-GB" baseline="0" dirty="0" smtClean="0"/>
              <a:t>One of the features of the psychological process of stereotyping is the out groups are considered homogenous this can be </a:t>
            </a:r>
            <a:r>
              <a:rPr lang="en-GB" baseline="0" dirty="0" err="1" smtClean="0"/>
              <a:t>ffavourable</a:t>
            </a:r>
            <a:r>
              <a:rPr lang="en-GB" baseline="0" dirty="0" smtClean="0"/>
              <a:t> as it suggests if we meet a member of another group/ profession and they do not fit the stereotype, as long as we see them as typical we may change our stereotypical view to accommodate them and apply this to all members of the out group.  So there is the potential to change if we get in early and model positive attitudes and behaviours. </a:t>
            </a:r>
            <a:r>
              <a:rPr lang="en-GB" b="1" baseline="0" dirty="0" err="1" smtClean="0"/>
              <a:t>Ateah</a:t>
            </a:r>
            <a:r>
              <a:rPr lang="en-GB" b="1" baseline="0" dirty="0" smtClean="0"/>
              <a:t>  et al </a:t>
            </a:r>
            <a:r>
              <a:rPr lang="en-GB" baseline="0" dirty="0" smtClean="0"/>
              <a:t>suggests IPL can positively change perceptions of other professions </a:t>
            </a:r>
          </a:p>
          <a:p>
            <a:endParaRPr lang="en-GB" baseline="0" dirty="0" smtClean="0"/>
          </a:p>
          <a:p>
            <a:r>
              <a:rPr lang="en-GB" i="1" baseline="0" dirty="0" smtClean="0"/>
              <a:t>Canadian </a:t>
            </a:r>
            <a:r>
              <a:rPr lang="en-GB" i="1" baseline="0" dirty="0" err="1" smtClean="0"/>
              <a:t>Ateah</a:t>
            </a:r>
            <a:r>
              <a:rPr lang="en-GB" i="1" baseline="0" dirty="0" smtClean="0"/>
              <a:t> et al Stereotyping as a barrier to </a:t>
            </a:r>
            <a:r>
              <a:rPr lang="en-GB" i="1" baseline="0" dirty="0" err="1" smtClean="0"/>
              <a:t>collaboaration</a:t>
            </a:r>
            <a:r>
              <a:rPr lang="en-GB" i="1" baseline="0" dirty="0" smtClean="0"/>
              <a:t>: does IPE make a difference? Nurse education 2011 – used’ students stereotypes rating questionnaire’ (</a:t>
            </a:r>
            <a:r>
              <a:rPr lang="en-GB" i="1" baseline="0" dirty="0" err="1" smtClean="0"/>
              <a:t>barnes</a:t>
            </a:r>
            <a:r>
              <a:rPr lang="en-GB" i="1" baseline="0" dirty="0" smtClean="0"/>
              <a:t> 2000)  before and after </a:t>
            </a:r>
            <a:r>
              <a:rPr lang="en-GB" i="1" baseline="0" dirty="0" err="1" smtClean="0"/>
              <a:t>diffferent</a:t>
            </a:r>
            <a:r>
              <a:rPr lang="en-GB" i="1" baseline="0" dirty="0" smtClean="0"/>
              <a:t> </a:t>
            </a:r>
            <a:r>
              <a:rPr lang="en-GB" i="1" baseline="0" dirty="0" err="1" smtClean="0"/>
              <a:t>ipe</a:t>
            </a:r>
            <a:r>
              <a:rPr lang="en-GB" i="1" baseline="0" dirty="0" smtClean="0"/>
              <a:t> interventions with nursing pharmacy medicine and dentistry. (</a:t>
            </a:r>
            <a:r>
              <a:rPr lang="en-GB" i="1" baseline="0" dirty="0" err="1" smtClean="0"/>
              <a:t>prof</a:t>
            </a:r>
            <a:r>
              <a:rPr lang="en-GB" i="1" baseline="0" dirty="0" smtClean="0"/>
              <a:t> competence, interpersonal skills, leadership, independence, </a:t>
            </a:r>
            <a:r>
              <a:rPr lang="en-GB" i="1" baseline="0" dirty="0" err="1" smtClean="0"/>
              <a:t>teamplayer</a:t>
            </a:r>
            <a:r>
              <a:rPr lang="en-GB" i="1" baseline="0" dirty="0" smtClean="0"/>
              <a:t>, </a:t>
            </a:r>
            <a:r>
              <a:rPr lang="en-GB" i="1" baseline="0" dirty="0" err="1" smtClean="0"/>
              <a:t>confidence,academic,descision</a:t>
            </a:r>
            <a:r>
              <a:rPr lang="en-GB" i="1" baseline="0" dirty="0" smtClean="0"/>
              <a:t> making.</a:t>
            </a:r>
            <a:endParaRPr lang="en-GB" i="1"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11</a:t>
            </a:fld>
            <a:endParaRPr lang="en-GB"/>
          </a:p>
        </p:txBody>
      </p:sp>
    </p:spTree>
    <p:extLst>
      <p:ext uri="{BB962C8B-B14F-4D97-AF65-F5344CB8AC3E}">
        <p14:creationId xmlns:p14="http://schemas.microsoft.com/office/powerpoint/2010/main" val="4107126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learn by making neural connections and the more we use these pathways the more we reinforce that learning</a:t>
            </a:r>
          </a:p>
          <a:p>
            <a:r>
              <a:rPr lang="en-GB" dirty="0" smtClean="0"/>
              <a:t>Getting to know each other and learning together  is the beginning of a process </a:t>
            </a:r>
            <a:r>
              <a:rPr lang="en-GB" baseline="0" dirty="0" smtClean="0"/>
              <a:t>to develop the right connections to build on so we do introduce 10 professions from 2 institutions to IPL in the first semester of their first year of training. </a:t>
            </a:r>
            <a:endParaRPr lang="en-GB" dirty="0" smtClean="0"/>
          </a:p>
        </p:txBody>
      </p:sp>
      <p:sp>
        <p:nvSpPr>
          <p:cNvPr id="4" name="Slide Number Placeholder 3"/>
          <p:cNvSpPr>
            <a:spLocks noGrp="1"/>
          </p:cNvSpPr>
          <p:nvPr>
            <p:ph type="sldNum" sz="quarter" idx="10"/>
          </p:nvPr>
        </p:nvSpPr>
        <p:spPr/>
        <p:txBody>
          <a:bodyPr/>
          <a:lstStyle/>
          <a:p>
            <a:fld id="{74725AFB-0096-45AD-9B78-82463BBB8CB5}" type="slidenum">
              <a:rPr lang="en-GB" smtClean="0"/>
              <a:pPr/>
              <a:t>12</a:t>
            </a:fld>
            <a:endParaRPr lang="en-GB"/>
          </a:p>
        </p:txBody>
      </p:sp>
    </p:spTree>
    <p:extLst>
      <p:ext uri="{BB962C8B-B14F-4D97-AF65-F5344CB8AC3E}">
        <p14:creationId xmlns:p14="http://schemas.microsoft.com/office/powerpoint/2010/main" val="2903314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UG is the time dedicated to learning and although</a:t>
            </a:r>
            <a:r>
              <a:rPr lang="en-GB" baseline="0" dirty="0" smtClean="0"/>
              <a:t> logistics working across different institutions, sites, aligning curricula and timetables are not insignificant they can be overcome if there is support for this endeavour such as we have in the collaboration ‘IPL aberdeen ‘</a:t>
            </a:r>
            <a:endParaRPr lang="en-GB" dirty="0" smtClean="0"/>
          </a:p>
          <a:p>
            <a:endParaRPr lang="en-GB" dirty="0" smtClean="0"/>
          </a:p>
          <a:p>
            <a:r>
              <a:rPr lang="en-GB" dirty="0" smtClean="0"/>
              <a:t>However we are only able to simulate practice/work</a:t>
            </a:r>
            <a:r>
              <a:rPr lang="en-GB" baseline="0" dirty="0" smtClean="0"/>
              <a:t> as not yet qualified and full member of care team etc… is it real enough, can they function as that profession in any way yet is this relevant to their stage of training?</a:t>
            </a:r>
          </a:p>
          <a:p>
            <a:endParaRPr lang="en-GB" baseline="0"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13</a:t>
            </a:fld>
            <a:endParaRPr lang="en-GB"/>
          </a:p>
        </p:txBody>
      </p:sp>
    </p:spTree>
    <p:extLst>
      <p:ext uri="{BB962C8B-B14F-4D97-AF65-F5344CB8AC3E}">
        <p14:creationId xmlns:p14="http://schemas.microsoft.com/office/powerpoint/2010/main" val="4244482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emphasise</a:t>
            </a:r>
            <a:r>
              <a:rPr lang="en-GB" baseline="0" dirty="0" smtClean="0"/>
              <a:t> Building relationships for collaborative practice  takes time and effort so that is why we bring them all together at this early stage in professional training in first term of year 1 Developing trust and respect using this </a:t>
            </a:r>
            <a:r>
              <a:rPr lang="en-GB" dirty="0" smtClean="0"/>
              <a:t>example</a:t>
            </a:r>
            <a:r>
              <a:rPr lang="en-GB" baseline="0" dirty="0" smtClean="0"/>
              <a:t> with students of a </a:t>
            </a:r>
            <a:r>
              <a:rPr lang="en-GB" dirty="0" smtClean="0"/>
              <a:t>Mother and child</a:t>
            </a:r>
          </a:p>
          <a:p>
            <a:r>
              <a:rPr lang="en-GB" dirty="0" smtClean="0"/>
              <a:t>One</a:t>
            </a:r>
            <a:r>
              <a:rPr lang="en-GB" baseline="0" dirty="0" smtClean="0"/>
              <a:t> of the first things we learn is to recognise our primary care giver usually our mother by their voice, face, smell  </a:t>
            </a:r>
          </a:p>
          <a:p>
            <a:r>
              <a:rPr lang="en-GB" baseline="0" dirty="0" smtClean="0"/>
              <a:t>WE learn they are the person who feeds us who, cares and protects us and gives us a cuddle when we need one.</a:t>
            </a:r>
          </a:p>
          <a:p>
            <a:r>
              <a:rPr lang="en-GB" baseline="0" dirty="0" smtClean="0"/>
              <a:t>So we recognise learn their role and how that relates to us and our needs and role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is the beginning of our relationship and it is central to our survival </a:t>
            </a:r>
          </a:p>
          <a:p>
            <a:r>
              <a:rPr lang="en-GB" baseline="0" dirty="0" smtClean="0"/>
              <a:t>Similarly we need to lay foundations for relationships that will benefit us as practitioners  and  our patients/clients. Which may even be Central to our patients survival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74725AFB-0096-45AD-9B78-82463BBB8CB5}" type="slidenum">
              <a:rPr lang="en-GB" smtClean="0"/>
              <a:pPr/>
              <a:t>14</a:t>
            </a:fld>
            <a:endParaRPr lang="en-GB"/>
          </a:p>
        </p:txBody>
      </p:sp>
    </p:spTree>
    <p:extLst>
      <p:ext uri="{BB962C8B-B14F-4D97-AF65-F5344CB8AC3E}">
        <p14:creationId xmlns:p14="http://schemas.microsoft.com/office/powerpoint/2010/main" val="2205867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 about </a:t>
            </a:r>
            <a:r>
              <a:rPr lang="en-GB" baseline="0" dirty="0" smtClean="0"/>
              <a:t>PG  IPL ?</a:t>
            </a:r>
          </a:p>
          <a:p>
            <a:endParaRPr lang="en-GB" baseline="0" dirty="0" smtClean="0"/>
          </a:p>
          <a:p>
            <a:r>
              <a:rPr lang="en-GB" baseline="0" dirty="0" smtClean="0"/>
              <a:t>Again considering socialisation by this point we have more concrete ‘closed’ professional identity and may result in individuals whose primary loyalty is to their own profession which could be problematic.  However if secure in own identity perhaps we will be in a more robust position to be have this challenged</a:t>
            </a:r>
          </a:p>
          <a:p>
            <a:endParaRPr lang="en-GB" baseline="0" dirty="0" smtClean="0"/>
          </a:p>
          <a:p>
            <a:r>
              <a:rPr lang="en-GB" baseline="0" dirty="0" smtClean="0"/>
              <a:t>Similarly stereotypical views may have been perpetuated in practice or through working with more individuals adapted and potentially have developed a more nuanced understanding </a:t>
            </a:r>
          </a:p>
          <a:p>
            <a:endParaRPr lang="en-GB" baseline="0" dirty="0" smtClean="0"/>
          </a:p>
          <a:p>
            <a:r>
              <a:rPr lang="en-GB" baseline="0" dirty="0" smtClean="0"/>
              <a:t>But often both identity and views of other professionals are taken for granted by this stage and not considered, reflected on or discussed in the literature but have tremendous influence on behaviour and practice</a:t>
            </a:r>
          </a:p>
          <a:p>
            <a:endParaRPr lang="en-GB" baseline="0" dirty="0" smtClean="0"/>
          </a:p>
          <a:p>
            <a:r>
              <a:rPr lang="en-GB" baseline="0" dirty="0" smtClean="0"/>
              <a:t>Now although together working in teams the focus is on the delivery of care and personal learning is often marginalised so to find the time to do this can be problematic.</a:t>
            </a:r>
          </a:p>
          <a:p>
            <a:endParaRPr lang="en-GB" baseline="0" dirty="0" smtClean="0"/>
          </a:p>
          <a:p>
            <a:r>
              <a:rPr lang="en-GB" baseline="0" dirty="0" smtClean="0"/>
              <a:t>But at least now in practice this is real and the driver of improving patient care and patient safety concerns do act as important factors for making time – my colleague will talk about how IP is part of everyday practice perhaps it need not be about more time but how we use the time we have.</a:t>
            </a:r>
          </a:p>
          <a:p>
            <a:endParaRPr lang="en-GB" baseline="0"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15</a:t>
            </a:fld>
            <a:endParaRPr lang="en-GB"/>
          </a:p>
        </p:txBody>
      </p:sp>
    </p:spTree>
    <p:extLst>
      <p:ext uri="{BB962C8B-B14F-4D97-AF65-F5344CB8AC3E}">
        <p14:creationId xmlns:p14="http://schemas.microsoft.com/office/powerpoint/2010/main" val="1832065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there is value in early interventions and ongoing interventions in postgraduate practice environment with established teams</a:t>
            </a:r>
            <a:r>
              <a:rPr lang="en-GB" baseline="0" dirty="0" smtClean="0"/>
              <a:t> as part of continued professional development</a:t>
            </a:r>
            <a:endParaRPr lang="en-GB" dirty="0" smtClean="0"/>
          </a:p>
          <a:p>
            <a:r>
              <a:rPr lang="en-GB" dirty="0" smtClean="0"/>
              <a:t>So now turning to the </a:t>
            </a:r>
          </a:p>
          <a:p>
            <a:r>
              <a:rPr lang="en-GB" dirty="0" smtClean="0"/>
              <a:t>HOW? And WHAT </a:t>
            </a:r>
          </a:p>
          <a:p>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16</a:t>
            </a:fld>
            <a:endParaRPr lang="en-GB"/>
          </a:p>
        </p:txBody>
      </p:sp>
    </p:spTree>
    <p:extLst>
      <p:ext uri="{BB962C8B-B14F-4D97-AF65-F5344CB8AC3E}">
        <p14:creationId xmlns:p14="http://schemas.microsoft.com/office/powerpoint/2010/main" val="1594315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smtClean="0">
                <a:solidFill>
                  <a:schemeClr val="tx1"/>
                </a:solidFill>
                <a:latin typeface="+mn-lt"/>
                <a:ea typeface="+mn-ea"/>
                <a:cs typeface="+mn-cs"/>
              </a:rPr>
              <a:t>Just to return to the framework for understanding IP teamwork and the factors in each of the 4 domains</a:t>
            </a:r>
          </a:p>
          <a:p>
            <a:r>
              <a:rPr lang="en-GB" sz="1600" kern="1200" dirty="0" smtClean="0">
                <a:solidFill>
                  <a:schemeClr val="tx1"/>
                </a:solidFill>
                <a:latin typeface="+mn-lt"/>
                <a:ea typeface="+mn-ea"/>
                <a:cs typeface="+mn-cs"/>
              </a:rPr>
              <a:t>Obviously too much to cover today but I want o focus on some Relational factors.  Context is very important but mine will be different from your own and there are micro contexts and cultures within healthcare services.  Organisational almost a subset of the context </a:t>
            </a:r>
          </a:p>
          <a:p>
            <a:r>
              <a:rPr lang="en-GB" sz="1600" kern="1200" dirty="0" err="1" smtClean="0">
                <a:solidFill>
                  <a:schemeClr val="tx1"/>
                </a:solidFill>
                <a:latin typeface="+mn-lt"/>
                <a:ea typeface="+mn-ea"/>
                <a:cs typeface="+mn-cs"/>
              </a:rPr>
              <a:t>Processual</a:t>
            </a:r>
            <a:r>
              <a:rPr lang="en-GB" sz="1600" kern="1200" dirty="0" smtClean="0">
                <a:solidFill>
                  <a:schemeClr val="tx1"/>
                </a:solidFill>
                <a:latin typeface="+mn-lt"/>
                <a:ea typeface="+mn-ea"/>
                <a:cs typeface="+mn-cs"/>
              </a:rPr>
              <a:t> factors relate well to IPL interventions in practice some examples of which my surgical colleague will give shortly </a:t>
            </a:r>
            <a:endParaRPr lang="en-GB" sz="16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17</a:t>
            </a:fld>
            <a:endParaRPr lang="en-GB"/>
          </a:p>
        </p:txBody>
      </p:sp>
    </p:spTree>
    <p:extLst>
      <p:ext uri="{BB962C8B-B14F-4D97-AF65-F5344CB8AC3E}">
        <p14:creationId xmlns:p14="http://schemas.microsoft.com/office/powerpoint/2010/main" val="57452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Of the relational factors I</a:t>
            </a:r>
            <a:r>
              <a:rPr lang="en-GB" baseline="0" dirty="0" smtClean="0"/>
              <a:t> have spoken about socialisation in the When already</a:t>
            </a:r>
          </a:p>
          <a:p>
            <a:endParaRPr lang="en-GB" baseline="0" dirty="0" smtClean="0"/>
          </a:p>
          <a:p>
            <a:pPr marL="0" marR="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Move on to team composition The how to do it and team processes the what to do</a:t>
            </a:r>
          </a:p>
          <a:p>
            <a:pPr marL="0" marR="0" indent="0" algn="l" defTabSz="1217613" rtl="0" eaLnBrk="0" fontAlgn="base" latinLnBrk="0" hangingPunct="0">
              <a:lnSpc>
                <a:spcPct val="100000"/>
              </a:lnSpc>
              <a:spcBef>
                <a:spcPct val="30000"/>
              </a:spcBef>
              <a:spcAft>
                <a:spcPct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18</a:t>
            </a:fld>
            <a:endParaRPr lang="en-GB"/>
          </a:p>
        </p:txBody>
      </p:sp>
    </p:spTree>
    <p:extLst>
      <p:ext uri="{BB962C8B-B14F-4D97-AF65-F5344CB8AC3E}">
        <p14:creationId xmlns:p14="http://schemas.microsoft.com/office/powerpoint/2010/main" val="2116367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big</a:t>
            </a:r>
          </a:p>
          <a:p>
            <a:r>
              <a:rPr lang="en-GB" baseline="0" dirty="0" smtClean="0"/>
              <a:t>Large </a:t>
            </a:r>
            <a:r>
              <a:rPr lang="en-GB" baseline="0" dirty="0" err="1" smtClean="0"/>
              <a:t>unwieldly</a:t>
            </a:r>
            <a:r>
              <a:rPr lang="en-GB" baseline="0" dirty="0" smtClean="0"/>
              <a:t> and can lead to sub group formation and the danger might be this being along professional lines</a:t>
            </a:r>
          </a:p>
          <a:p>
            <a:r>
              <a:rPr lang="en-GB" baseline="0" dirty="0" smtClean="0"/>
              <a:t>But opportunity for wider talent, skills and knowledge to contribute</a:t>
            </a:r>
          </a:p>
          <a:p>
            <a:r>
              <a:rPr lang="en-GB" dirty="0" smtClean="0"/>
              <a:t>group size  SGT number from educational view around 8  smaller can allow</a:t>
            </a:r>
            <a:r>
              <a:rPr lang="en-GB" baseline="0" dirty="0" smtClean="0"/>
              <a:t> more in depth </a:t>
            </a:r>
            <a:r>
              <a:rPr lang="en-GB" dirty="0" smtClean="0"/>
              <a:t>but</a:t>
            </a:r>
            <a:r>
              <a:rPr lang="en-GB" baseline="0" dirty="0" smtClean="0"/>
              <a:t> can be skewed by individuals and in the case of IPL by individual profession</a:t>
            </a:r>
          </a:p>
          <a:p>
            <a:endParaRPr lang="en-GB"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19</a:t>
            </a:fld>
            <a:endParaRPr lang="en-GB"/>
          </a:p>
        </p:txBody>
      </p:sp>
    </p:spTree>
    <p:extLst>
      <p:ext uri="{BB962C8B-B14F-4D97-AF65-F5344CB8AC3E}">
        <p14:creationId xmlns:p14="http://schemas.microsoft.com/office/powerpoint/2010/main" val="290588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Firstly to explain my use of Inter</a:t>
            </a:r>
            <a:r>
              <a:rPr lang="en-GB" baseline="0" dirty="0" smtClean="0"/>
              <a:t> Professional rather than Multidisciplinary.</a:t>
            </a:r>
          </a:p>
          <a:p>
            <a:r>
              <a:rPr lang="en-GB" baseline="0" dirty="0" smtClean="0"/>
              <a:t>The literature in the area of teamwork uses a range of terms often </a:t>
            </a:r>
            <a:r>
              <a:rPr lang="en-GB" baseline="0" dirty="0" err="1" smtClean="0"/>
              <a:t>interchangelably</a:t>
            </a:r>
            <a:r>
              <a:rPr lang="en-GB" baseline="0" dirty="0" smtClean="0"/>
              <a:t> but with different understandings of what they mean and this has also changed over time.</a:t>
            </a:r>
          </a:p>
          <a:p>
            <a:r>
              <a:rPr lang="en-GB" baseline="0" dirty="0" smtClean="0"/>
              <a:t>Multi disciplinary or </a:t>
            </a:r>
            <a:r>
              <a:rPr lang="en-GB" baseline="0" dirty="0" err="1" smtClean="0"/>
              <a:t>Multiprofessional</a:t>
            </a:r>
            <a:r>
              <a:rPr lang="en-GB" baseline="0" dirty="0" smtClean="0"/>
              <a:t> and Inter professional and inter disciplinary</a:t>
            </a:r>
          </a:p>
          <a:p>
            <a:pPr marL="0" marR="0" lvl="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My personal view of this is </a:t>
            </a:r>
            <a:r>
              <a:rPr lang="en-GB" baseline="0" dirty="0" err="1" smtClean="0"/>
              <a:t>mutli</a:t>
            </a:r>
            <a:r>
              <a:rPr lang="en-GB" baseline="0" dirty="0" smtClean="0"/>
              <a:t> </a:t>
            </a:r>
            <a:r>
              <a:rPr lang="en-GB" baseline="0" dirty="0" err="1" smtClean="0"/>
              <a:t>discp</a:t>
            </a:r>
            <a:r>
              <a:rPr lang="en-GB" baseline="0" dirty="0" smtClean="0"/>
              <a:t> is like a set of islands – these are the Orkney islands off the top of Scotland An archipelago of 70 islands sharing some </a:t>
            </a:r>
            <a:r>
              <a:rPr lang="en-GB" baseline="0" dirty="0" err="1" smtClean="0"/>
              <a:t>commonalitites</a:t>
            </a:r>
            <a:r>
              <a:rPr lang="en-GB" baseline="0" dirty="0" smtClean="0"/>
              <a:t> but each has its own identity – </a:t>
            </a:r>
            <a:r>
              <a:rPr lang="en-GB" baseline="0" dirty="0" err="1" smtClean="0"/>
              <a:t>Sanday</a:t>
            </a:r>
            <a:r>
              <a:rPr lang="en-GB" baseline="0" dirty="0" smtClean="0"/>
              <a:t> as the name suggest is know for its sandy beaches, Hoy for it hiking and cliffs and the famous old man of hoy sea stack and north </a:t>
            </a:r>
            <a:r>
              <a:rPr lang="en-GB" baseline="0" dirty="0" err="1" smtClean="0"/>
              <a:t>Ronaldsay</a:t>
            </a:r>
            <a:r>
              <a:rPr lang="en-GB" baseline="0" dirty="0" smtClean="0"/>
              <a:t> for its seaweed eating sheep  just as each discipline has its own identity and contribution to make.  The patient is the ferry travelling between each of these to get the component of care they need from each profession.</a:t>
            </a:r>
          </a:p>
          <a:p>
            <a:pPr marL="0" marR="0" lvl="0" indent="0" algn="l" defTabSz="1217613" rtl="0" eaLnBrk="0" fontAlgn="base" latinLnBrk="0" hangingPunct="0">
              <a:lnSpc>
                <a:spcPct val="100000"/>
              </a:lnSpc>
              <a:spcBef>
                <a:spcPct val="30000"/>
              </a:spcBef>
              <a:spcAft>
                <a:spcPct val="0"/>
              </a:spcAft>
              <a:buClrTx/>
              <a:buSzTx/>
              <a:buFontTx/>
              <a:buNone/>
              <a:tabLst/>
              <a:defRPr/>
            </a:pPr>
            <a:endParaRPr lang="en-GB" baseline="0" dirty="0" smtClean="0"/>
          </a:p>
          <a:p>
            <a:pPr marL="0" indent="0">
              <a:spcBef>
                <a:spcPct val="20000"/>
              </a:spcBef>
              <a:buFont typeface="Arial" panose="020B0604020202020204" pitchFamily="34" charset="0"/>
              <a:buNone/>
              <a:defRPr/>
            </a:pPr>
            <a:r>
              <a:rPr lang="en-GB" baseline="0" dirty="0" smtClean="0"/>
              <a:t>However the literature around teamwork and what makes a good team and the findings and recommendations of reviews following failures in patient safety focus on what happens between professionals </a:t>
            </a:r>
          </a:p>
          <a:p>
            <a:pPr marL="0" indent="0">
              <a:spcBef>
                <a:spcPct val="20000"/>
              </a:spcBef>
              <a:buFont typeface="Arial" panose="020B0604020202020204" pitchFamily="34" charset="0"/>
              <a:buNone/>
              <a:defRPr/>
            </a:pPr>
            <a:r>
              <a:rPr lang="en-GB" baseline="0" dirty="0" smtClean="0"/>
              <a:t> their understanding of a shared goal or c</a:t>
            </a:r>
            <a:r>
              <a:rPr lang="en-GB" sz="1600" dirty="0" smtClean="0"/>
              <a:t>ommon Purpose</a:t>
            </a:r>
          </a:p>
          <a:p>
            <a:pPr marL="0" indent="0">
              <a:spcBef>
                <a:spcPct val="20000"/>
              </a:spcBef>
              <a:buFont typeface="Arial" panose="020B0604020202020204" pitchFamily="34" charset="0"/>
              <a:buNone/>
              <a:defRPr/>
            </a:pPr>
            <a:r>
              <a:rPr lang="en-GB" sz="1600" dirty="0" smtClean="0"/>
              <a:t>Having Good Cohesion </a:t>
            </a:r>
          </a:p>
          <a:p>
            <a:pPr marL="0" indent="0">
              <a:spcBef>
                <a:spcPct val="20000"/>
              </a:spcBef>
              <a:buFont typeface="Arial" panose="020B0604020202020204" pitchFamily="34" charset="0"/>
              <a:buNone/>
              <a:defRPr/>
            </a:pPr>
            <a:r>
              <a:rPr lang="en-GB" sz="1600" dirty="0" smtClean="0"/>
              <a:t>Relationships built on mutual Respect and trust</a:t>
            </a:r>
          </a:p>
          <a:p>
            <a:pPr marL="0" indent="0">
              <a:spcBef>
                <a:spcPct val="20000"/>
              </a:spcBef>
              <a:buFont typeface="Arial" panose="020B0604020202020204" pitchFamily="34" charset="0"/>
              <a:buNone/>
              <a:defRPr/>
            </a:pPr>
            <a:r>
              <a:rPr lang="en-GB" sz="1600" dirty="0" smtClean="0"/>
              <a:t>And biggest of all Effective communication</a:t>
            </a:r>
          </a:p>
          <a:p>
            <a:pPr marL="0" indent="0">
              <a:spcBef>
                <a:spcPct val="20000"/>
              </a:spcBef>
              <a:buFont typeface="Arial" panose="020B0604020202020204" pitchFamily="34" charset="0"/>
              <a:buNone/>
              <a:defRPr/>
            </a:pPr>
            <a:r>
              <a:rPr lang="en-GB" sz="1600" dirty="0" smtClean="0"/>
              <a:t> </a:t>
            </a:r>
          </a:p>
          <a:p>
            <a:pPr marL="0" marR="0" lvl="0" indent="0" algn="l" defTabSz="1217613" rtl="0" eaLnBrk="0" fontAlgn="base" latinLnBrk="0" hangingPunct="0">
              <a:lnSpc>
                <a:spcPct val="100000"/>
              </a:lnSpc>
              <a:spcBef>
                <a:spcPct val="30000"/>
              </a:spcBef>
              <a:spcAft>
                <a:spcPct val="0"/>
              </a:spcAft>
              <a:buClrTx/>
              <a:buSzTx/>
              <a:buFontTx/>
              <a:buNone/>
              <a:tabLst/>
              <a:defRPr/>
            </a:pPr>
            <a:endParaRPr lang="en-GB" baseline="0" dirty="0" smtClean="0"/>
          </a:p>
          <a:p>
            <a:pPr marL="0" indent="0">
              <a:spcBef>
                <a:spcPct val="20000"/>
              </a:spcBef>
              <a:buFont typeface="Arial" panose="020B0604020202020204" pitchFamily="34" charset="0"/>
              <a:buNone/>
              <a:defRPr/>
            </a:pPr>
            <a:endParaRPr lang="en-GB" sz="1600" dirty="0" smtClean="0"/>
          </a:p>
          <a:p>
            <a:pPr marL="0" indent="0">
              <a:spcBef>
                <a:spcPct val="20000"/>
              </a:spcBef>
              <a:buFont typeface="Arial" panose="020B0604020202020204" pitchFamily="34" charset="0"/>
              <a:buNone/>
              <a:defRPr/>
            </a:pPr>
            <a:endParaRPr lang="en-GB" sz="1600" dirty="0" smtClean="0"/>
          </a:p>
          <a:p>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2</a:t>
            </a:fld>
            <a:endParaRPr lang="en-GB"/>
          </a:p>
        </p:txBody>
      </p:sp>
    </p:spTree>
    <p:extLst>
      <p:ext uri="{BB962C8B-B14F-4D97-AF65-F5344CB8AC3E}">
        <p14:creationId xmlns:p14="http://schemas.microsoft.com/office/powerpoint/2010/main" val="3468274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7613" rtl="0" eaLnBrk="0" fontAlgn="base" latinLnBrk="0" hangingPunct="0">
              <a:lnSpc>
                <a:spcPct val="100000"/>
              </a:lnSpc>
              <a:spcBef>
                <a:spcPct val="30000"/>
              </a:spcBef>
              <a:spcAft>
                <a:spcPct val="0"/>
              </a:spcAft>
              <a:buClrTx/>
              <a:buSzTx/>
              <a:buFontTx/>
              <a:buNone/>
              <a:tabLst/>
              <a:defRPr/>
            </a:pPr>
            <a:r>
              <a:rPr lang="en-GB" dirty="0" smtClean="0"/>
              <a:t>and composition </a:t>
            </a:r>
          </a:p>
          <a:p>
            <a:pPr marL="0" marR="0" lvl="0" indent="0" algn="l" defTabSz="1217613" rtl="0" eaLnBrk="0" fontAlgn="base" latinLnBrk="0" hangingPunct="0">
              <a:lnSpc>
                <a:spcPct val="100000"/>
              </a:lnSpc>
              <a:spcBef>
                <a:spcPct val="30000"/>
              </a:spcBef>
              <a:spcAft>
                <a:spcPct val="0"/>
              </a:spcAft>
              <a:buClrTx/>
              <a:buSzTx/>
              <a:buFontTx/>
              <a:buNone/>
              <a:tabLst/>
              <a:defRPr/>
            </a:pPr>
            <a:r>
              <a:rPr lang="en-GB" dirty="0" smtClean="0"/>
              <a:t>Relevant</a:t>
            </a:r>
            <a:r>
              <a:rPr lang="en-GB" baseline="0" dirty="0" smtClean="0"/>
              <a:t> and realistic </a:t>
            </a:r>
          </a:p>
          <a:p>
            <a:pPr marL="0" marR="0" lvl="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Carpenter and Dickenson speak about contact variables including generalisation which is problematic with early interventions y1 with students not yet being able to represent their profession as not yet possessing knowledge and skill</a:t>
            </a:r>
          </a:p>
          <a:p>
            <a:pPr marL="0" marR="0" lvl="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Also balanced representation as large numbers of some professional and only a handful of others making them possibly sole rep of their profession can mean they are targeted or simply overwhelmed by responsibility to speak for ‘</a:t>
            </a:r>
            <a:r>
              <a:rPr lang="en-GB" baseline="0" dirty="0" err="1" smtClean="0"/>
              <a:t>ot</a:t>
            </a:r>
            <a:r>
              <a:rPr lang="en-GB" baseline="0" dirty="0" smtClean="0"/>
              <a:t>’ etc…</a:t>
            </a:r>
          </a:p>
          <a:p>
            <a:endParaRPr lang="en-GB" baseline="0" dirty="0" smtClean="0"/>
          </a:p>
          <a:p>
            <a:r>
              <a:rPr lang="en-GB" baseline="0" dirty="0" smtClean="0"/>
              <a:t>Authentic activities relevant to future practice. Might mean only ltd professions nursing/medicine/pharmacy perhaps however all professions are needed to be cohesive so they need to be involved whenever possible, as relevant or in generic learning opportunities</a:t>
            </a:r>
          </a:p>
          <a:p>
            <a:endParaRPr lang="en-GB" baseline="0"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20</a:t>
            </a:fld>
            <a:endParaRPr lang="en-GB"/>
          </a:p>
        </p:txBody>
      </p:sp>
    </p:spTree>
    <p:extLst>
      <p:ext uri="{BB962C8B-B14F-4D97-AF65-F5344CB8AC3E}">
        <p14:creationId xmlns:p14="http://schemas.microsoft.com/office/powerpoint/2010/main" val="2905888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classroom or in practice?</a:t>
            </a:r>
          </a:p>
          <a:p>
            <a:r>
              <a:rPr lang="en-GB" baseline="0" dirty="0" smtClean="0"/>
              <a:t>In classrooms this may be case discussions and be carefully planned, constructed and facilitated to ensure potential for positive learning  </a:t>
            </a:r>
          </a:p>
          <a:p>
            <a:endParaRPr lang="en-GB" baseline="0" dirty="0" smtClean="0"/>
          </a:p>
          <a:p>
            <a:r>
              <a:rPr lang="en-GB" baseline="0" dirty="0" smtClean="0"/>
              <a:t>In practice need to have well-developed collaborative culture in host department – role modelling.  some lend themselves more to it than others. Practice educators trained and confident in recognising IPL opportunities – students cannot be left to do it themselves.</a:t>
            </a:r>
          </a:p>
          <a:p>
            <a:endParaRPr lang="en-GB" baseline="0" dirty="0" smtClean="0"/>
          </a:p>
          <a:p>
            <a:r>
              <a:rPr lang="en-GB" baseline="0" dirty="0" smtClean="0"/>
              <a:t>An in between option is simulation which is used effectively for resuscitation training IPL intermediate </a:t>
            </a:r>
            <a:r>
              <a:rPr lang="en-GB" baseline="0" dirty="0" err="1" smtClean="0"/>
              <a:t>lifesupport</a:t>
            </a:r>
            <a:r>
              <a:rPr lang="en-GB" baseline="0" dirty="0" smtClean="0"/>
              <a:t> in Aberdeen. We offer simulated ward which includes management of critical ill patient as well as ward rounds.</a:t>
            </a:r>
          </a:p>
          <a:p>
            <a:endParaRPr lang="en-GB" baseline="0" dirty="0" smtClean="0"/>
          </a:p>
          <a:p>
            <a:r>
              <a:rPr lang="en-GB" baseline="0" dirty="0" smtClean="0"/>
              <a:t>This can also be provided in modified practice settings such as the Training wards staffed in </a:t>
            </a:r>
            <a:r>
              <a:rPr lang="en-GB" baseline="0" dirty="0" err="1" smtClean="0"/>
              <a:t>scandinavia</a:t>
            </a:r>
            <a:r>
              <a:rPr lang="en-GB" baseline="0" dirty="0" smtClean="0"/>
              <a:t> and </a:t>
            </a:r>
            <a:r>
              <a:rPr lang="en-GB" baseline="0" dirty="0" err="1" smtClean="0"/>
              <a:t>germany</a:t>
            </a:r>
            <a:r>
              <a:rPr lang="en-GB" baseline="0" dirty="0" smtClean="0"/>
              <a:t> (Heidelberg) by </a:t>
            </a:r>
            <a:r>
              <a:rPr lang="en-GB" baseline="0" dirty="0" err="1" smtClean="0"/>
              <a:t>snr</a:t>
            </a:r>
            <a:r>
              <a:rPr lang="en-GB" baseline="0" dirty="0" smtClean="0"/>
              <a:t> nursing and medical students but only during the day and with structured format under </a:t>
            </a:r>
            <a:r>
              <a:rPr lang="en-GB" baseline="0" dirty="0" err="1" smtClean="0"/>
              <a:t>supervison</a:t>
            </a:r>
            <a:r>
              <a:rPr lang="en-GB" baseline="0" dirty="0" smtClean="0"/>
              <a:t> of host ward.</a:t>
            </a:r>
          </a:p>
          <a:p>
            <a:endParaRPr lang="en-GB" baseline="0" dirty="0" smtClean="0"/>
          </a:p>
          <a:p>
            <a:r>
              <a:rPr lang="en-GB" baseline="0" dirty="0" smtClean="0"/>
              <a:t>Each environment providing different conditions for learning </a:t>
            </a:r>
          </a:p>
          <a:p>
            <a:endParaRPr lang="en-GB" baseline="0"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21</a:t>
            </a:fld>
            <a:endParaRPr lang="en-GB"/>
          </a:p>
        </p:txBody>
      </p:sp>
    </p:spTree>
    <p:extLst>
      <p:ext uri="{BB962C8B-B14F-4D97-AF65-F5344CB8AC3E}">
        <p14:creationId xmlns:p14="http://schemas.microsoft.com/office/powerpoint/2010/main" val="2905888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What to do </a:t>
            </a:r>
          </a:p>
          <a:p>
            <a:r>
              <a:rPr lang="en-GB" baseline="0" dirty="0" smtClean="0"/>
              <a:t>Bringing  students together, </a:t>
            </a:r>
            <a:r>
              <a:rPr lang="en-GB" dirty="0" smtClean="0"/>
              <a:t>Contact alone not enough even integration of service in practice not going to effect collaborative practice there</a:t>
            </a:r>
            <a:r>
              <a:rPr lang="en-GB" baseline="0" dirty="0" smtClean="0"/>
              <a:t> needs to be </a:t>
            </a:r>
            <a:r>
              <a:rPr lang="en-GB" dirty="0" smtClean="0"/>
              <a:t>active</a:t>
            </a:r>
            <a:r>
              <a:rPr lang="en-GB" baseline="0" dirty="0" smtClean="0"/>
              <a:t> </a:t>
            </a:r>
            <a:r>
              <a:rPr lang="en-GB" dirty="0" smtClean="0"/>
              <a:t>positive </a:t>
            </a:r>
            <a:r>
              <a:rPr lang="en-GB" dirty="0" err="1" smtClean="0"/>
              <a:t>engagment</a:t>
            </a:r>
            <a:r>
              <a:rPr lang="en-GB" dirty="0" smtClean="0"/>
              <a:t> and immersion in collaborative activities together</a:t>
            </a:r>
          </a:p>
          <a:p>
            <a:pPr marL="0" marR="0" indent="0" algn="l" defTabSz="1217613" rtl="0" eaLnBrk="0" fontAlgn="base" latinLnBrk="0" hangingPunct="0">
              <a:lnSpc>
                <a:spcPct val="100000"/>
              </a:lnSpc>
              <a:spcBef>
                <a:spcPct val="30000"/>
              </a:spcBef>
              <a:spcAft>
                <a:spcPct val="0"/>
              </a:spcAft>
              <a:buClrTx/>
              <a:buSzTx/>
              <a:buFontTx/>
              <a:buNone/>
              <a:tabLst/>
              <a:defRPr/>
            </a:pPr>
            <a:r>
              <a:rPr lang="en-GB" dirty="0" smtClean="0"/>
              <a:t>(</a:t>
            </a:r>
            <a:r>
              <a:rPr lang="en-GB" b="1" dirty="0" err="1" smtClean="0"/>
              <a:t>allport</a:t>
            </a:r>
            <a:r>
              <a:rPr lang="en-GB" b="1" dirty="0" smtClean="0"/>
              <a:t> 1954 </a:t>
            </a:r>
            <a:r>
              <a:rPr lang="en-GB" b="0" dirty="0" smtClean="0"/>
              <a:t>contact alone insufficient</a:t>
            </a:r>
            <a:r>
              <a:rPr lang="en-GB" b="1" dirty="0" smtClean="0"/>
              <a:t>) </a:t>
            </a:r>
          </a:p>
          <a:p>
            <a:pPr marL="0" marR="0" indent="0" algn="l" defTabSz="1217613" rtl="0" eaLnBrk="0" fontAlgn="base" latinLnBrk="0" hangingPunct="0">
              <a:lnSpc>
                <a:spcPct val="100000"/>
              </a:lnSpc>
              <a:spcBef>
                <a:spcPct val="30000"/>
              </a:spcBef>
              <a:spcAft>
                <a:spcPct val="0"/>
              </a:spcAft>
              <a:buClrTx/>
              <a:buSzTx/>
              <a:buFontTx/>
              <a:buNone/>
              <a:tabLst/>
              <a:defRPr/>
            </a:pPr>
            <a:r>
              <a:rPr lang="en-GB" b="0" dirty="0" smtClean="0"/>
              <a:t>Factor of </a:t>
            </a:r>
            <a:r>
              <a:rPr lang="en-GB" dirty="0" smtClean="0"/>
              <a:t>Individual willingness is significant here – positive expectations we have tried</a:t>
            </a:r>
            <a:r>
              <a:rPr lang="en-GB" baseline="0" dirty="0" smtClean="0"/>
              <a:t> to</a:t>
            </a:r>
            <a:r>
              <a:rPr lang="en-GB" dirty="0" smtClean="0"/>
              <a:t> utilising</a:t>
            </a:r>
            <a:r>
              <a:rPr lang="en-GB" baseline="0" dirty="0" smtClean="0"/>
              <a:t> student ambassadors and our student IPE society </a:t>
            </a:r>
            <a:endParaRPr lang="en-GB" dirty="0" smtClean="0"/>
          </a:p>
          <a:p>
            <a:endParaRPr lang="en-GB" b="1" dirty="0" smtClean="0"/>
          </a:p>
          <a:p>
            <a:r>
              <a:rPr lang="en-GB" baseline="0" dirty="0" smtClean="0"/>
              <a:t>About doing things but must also be about reflecting on them and thinking not only what we do but why and how we can change to be more effective, efficient and safe.</a:t>
            </a:r>
          </a:p>
          <a:p>
            <a:r>
              <a:rPr lang="en-GB" baseline="0" dirty="0" smtClean="0"/>
              <a:t>Reflection is a skill central to the learning and practice of some professions and relatively new to others but is at the heart of IPL</a:t>
            </a:r>
          </a:p>
          <a:p>
            <a:endParaRPr lang="en-GB" dirty="0" smtClean="0"/>
          </a:p>
          <a:p>
            <a:endParaRPr lang="en-GB"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22</a:t>
            </a:fld>
            <a:endParaRPr lang="en-GB"/>
          </a:p>
        </p:txBody>
      </p:sp>
    </p:spTree>
    <p:extLst>
      <p:ext uri="{BB962C8B-B14F-4D97-AF65-F5344CB8AC3E}">
        <p14:creationId xmlns:p14="http://schemas.microsoft.com/office/powerpoint/2010/main" val="1918520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7613" rtl="0" eaLnBrk="0" fontAlgn="base" latinLnBrk="0" hangingPunct="0">
              <a:lnSpc>
                <a:spcPct val="100000"/>
              </a:lnSpc>
              <a:spcBef>
                <a:spcPct val="30000"/>
              </a:spcBef>
              <a:spcAft>
                <a:spcPct val="0"/>
              </a:spcAft>
              <a:buClrTx/>
              <a:buSzTx/>
              <a:buFontTx/>
              <a:buNone/>
              <a:tabLst/>
              <a:defRPr/>
            </a:pPr>
            <a:r>
              <a:rPr lang="en-GB" b="0" dirty="0" smtClean="0"/>
              <a:t>Turning to the what and</a:t>
            </a:r>
            <a:r>
              <a:rPr lang="en-GB" b="0" baseline="0" dirty="0" smtClean="0"/>
              <a:t> this is all about team </a:t>
            </a:r>
            <a:r>
              <a:rPr lang="en-GB" b="0" baseline="0" dirty="0" err="1" smtClean="0"/>
              <a:t>processses</a:t>
            </a:r>
            <a:endParaRPr lang="en-GB" b="0" baseline="0" dirty="0" smtClean="0"/>
          </a:p>
          <a:p>
            <a:pPr marL="0" marR="0" indent="0" algn="l" defTabSz="1217613" rtl="0" eaLnBrk="0" fontAlgn="base" latinLnBrk="0" hangingPunct="0">
              <a:lnSpc>
                <a:spcPct val="100000"/>
              </a:lnSpc>
              <a:spcBef>
                <a:spcPct val="30000"/>
              </a:spcBef>
              <a:spcAft>
                <a:spcPct val="0"/>
              </a:spcAft>
              <a:buClrTx/>
              <a:buSzTx/>
              <a:buFontTx/>
              <a:buNone/>
              <a:tabLst/>
              <a:defRPr/>
            </a:pPr>
            <a:endParaRPr lang="en-GB" b="0" dirty="0" smtClean="0"/>
          </a:p>
          <a:p>
            <a:pPr marL="0" marR="0" indent="0" algn="l" defTabSz="1217613" rtl="0" eaLnBrk="0" fontAlgn="base" latinLnBrk="0" hangingPunct="0">
              <a:lnSpc>
                <a:spcPct val="100000"/>
              </a:lnSpc>
              <a:spcBef>
                <a:spcPct val="30000"/>
              </a:spcBef>
              <a:spcAft>
                <a:spcPct val="0"/>
              </a:spcAft>
              <a:buClrTx/>
              <a:buSzTx/>
              <a:buFontTx/>
              <a:buNone/>
              <a:tabLst/>
              <a:defRPr/>
            </a:pPr>
            <a:r>
              <a:rPr lang="en-GB" b="0" dirty="0" smtClean="0"/>
              <a:t>Carpenter and Dickenson 2016 Contact</a:t>
            </a:r>
            <a:r>
              <a:rPr lang="en-GB" b="0" baseline="0" dirty="0" smtClean="0"/>
              <a:t> variables  equal status, common goals, positive expectations (ambassadors) institutional support (inc assessment) generalisation (taking the role of </a:t>
            </a:r>
            <a:r>
              <a:rPr lang="en-GB" b="0" baseline="0" dirty="0" err="1" smtClean="0"/>
              <a:t>prof</a:t>
            </a:r>
            <a:r>
              <a:rPr lang="en-GB" b="0" baseline="0" dirty="0" smtClean="0"/>
              <a:t> discipline early yrs deemphasise), balanced number of professions</a:t>
            </a:r>
            <a:endParaRPr lang="en-GB" b="0" dirty="0" smtClean="0"/>
          </a:p>
          <a:p>
            <a:endParaRPr lang="en-GB" dirty="0" smtClean="0"/>
          </a:p>
          <a:p>
            <a:endParaRPr lang="en-GB" dirty="0" smtClean="0"/>
          </a:p>
          <a:p>
            <a:r>
              <a:rPr lang="en-GB" dirty="0" smtClean="0"/>
              <a:t>Generic vs clinically applied </a:t>
            </a:r>
          </a:p>
          <a:p>
            <a:endParaRPr lang="en-GB" dirty="0" smtClean="0"/>
          </a:p>
          <a:p>
            <a:pPr marL="0" marR="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In our experience in Aberdeen Medical students swing between wanting it to be more like clinical practice and real – high fidelity, full team, expensive simulation. For example developing </a:t>
            </a:r>
            <a:r>
              <a:rPr lang="en-GB" dirty="0" smtClean="0"/>
              <a:t> communication skills through generic team building or</a:t>
            </a:r>
            <a:r>
              <a:rPr lang="en-GB" baseline="0" dirty="0" smtClean="0"/>
              <a:t> as we </a:t>
            </a:r>
            <a:r>
              <a:rPr lang="en-GB" dirty="0" smtClean="0"/>
              <a:t>have</a:t>
            </a:r>
            <a:r>
              <a:rPr lang="en-GB" baseline="0" dirty="0" smtClean="0"/>
              <a:t> in Aberdeen low tech simulation  com</a:t>
            </a:r>
            <a:r>
              <a:rPr lang="en-GB" dirty="0" smtClean="0"/>
              <a:t>munication structure (SBAR) handovers</a:t>
            </a:r>
            <a:endParaRPr lang="en-GB" baseline="0" dirty="0" smtClean="0"/>
          </a:p>
          <a:p>
            <a:endParaRPr lang="en-GB" baseline="0" dirty="0" smtClean="0"/>
          </a:p>
          <a:p>
            <a:r>
              <a:rPr lang="en-GB" baseline="0" dirty="0" smtClean="0"/>
              <a:t>Generic be necessary at the early stage about team work skills and team building games.  As mentioned before relates to what professions </a:t>
            </a:r>
            <a:r>
              <a:rPr lang="en-GB" baseline="0" dirty="0" err="1" smtClean="0"/>
              <a:t>representated</a:t>
            </a:r>
            <a:r>
              <a:rPr lang="en-GB" baseline="0" dirty="0" smtClean="0"/>
              <a:t> being realistic or contrived.  As progress becoming more specific and clinically relevant, </a:t>
            </a:r>
            <a:r>
              <a:rPr lang="en-GB" baseline="0" dirty="0" err="1" smtClean="0"/>
              <a:t>realisitic</a:t>
            </a:r>
            <a:r>
              <a:rPr lang="en-GB" baseline="0" dirty="0" smtClean="0"/>
              <a:t> and valid </a:t>
            </a:r>
          </a:p>
          <a:p>
            <a:endParaRPr lang="en-GB" baseline="0" dirty="0" smtClean="0"/>
          </a:p>
          <a:p>
            <a:r>
              <a:rPr lang="en-GB" baseline="0" dirty="0" smtClean="0"/>
              <a:t>However there is still an important place for team building opportunities in PG to enable continued relationship building, development of trust and respect  and not to overlook even novelty is a factor can be important to help engagement.</a:t>
            </a:r>
          </a:p>
          <a:p>
            <a:endParaRPr lang="en-GB" baseline="0" dirty="0" smtClean="0"/>
          </a:p>
          <a:p>
            <a:r>
              <a:rPr lang="en-GB" baseline="0" dirty="0" smtClean="0"/>
              <a:t>Ultimately collaboration will only happen if there is individual willingness and the same for IPL intervention.  So for some </a:t>
            </a:r>
            <a:r>
              <a:rPr lang="en-GB" baseline="0" dirty="0" err="1" smtClean="0"/>
              <a:t>involvment</a:t>
            </a:r>
            <a:r>
              <a:rPr lang="en-GB" baseline="0" dirty="0" smtClean="0"/>
              <a:t> in a generic team building event may be seen as irrelevant and for others something different focusing on interpersonal skills not clinical knowledge and creating a level playing field for all members of the team. Returning to the contact variable of equal status</a:t>
            </a:r>
          </a:p>
          <a:p>
            <a:pPr marL="0" marR="0" lvl="0" indent="0" algn="l" defTabSz="1217613" rtl="0" eaLnBrk="0" fontAlgn="base" latinLnBrk="0" hangingPunct="0">
              <a:lnSpc>
                <a:spcPct val="100000"/>
              </a:lnSpc>
              <a:spcBef>
                <a:spcPct val="30000"/>
              </a:spcBef>
              <a:spcAft>
                <a:spcPct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23</a:t>
            </a:fld>
            <a:endParaRPr lang="en-GB"/>
          </a:p>
        </p:txBody>
      </p:sp>
    </p:spTree>
    <p:extLst>
      <p:ext uri="{BB962C8B-B14F-4D97-AF65-F5344CB8AC3E}">
        <p14:creationId xmlns:p14="http://schemas.microsoft.com/office/powerpoint/2010/main" val="1918520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could describe the ideal team talk</a:t>
            </a:r>
            <a:r>
              <a:rPr lang="en-GB" baseline="0" dirty="0" smtClean="0"/>
              <a:t> about ambition overlooking obstacles in the way.  Teacher centred more didactic these are the recommendations but not current reality.   May have a place in the context of  early in training, newly formed teams  but as an opportunity for </a:t>
            </a:r>
            <a:r>
              <a:rPr lang="en-GB" baseline="0" dirty="0" err="1" smtClean="0"/>
              <a:t>ip</a:t>
            </a:r>
            <a:r>
              <a:rPr lang="en-GB" baseline="0" dirty="0" smtClean="0"/>
              <a:t> learning this is limited.  It ignores the fact that it is more complex, uncertain and changing.</a:t>
            </a:r>
          </a:p>
          <a:p>
            <a:endParaRPr lang="en-GB" baseline="0" dirty="0" smtClean="0"/>
          </a:p>
          <a:p>
            <a:r>
              <a:rPr lang="en-GB" baseline="0" dirty="0" smtClean="0"/>
              <a:t>Rather we need to facilitate a more learner centred approach that creates a space for discussion and potential conflict but uses this positively to allow for transformative learning where as </a:t>
            </a:r>
            <a:r>
              <a:rPr lang="en-GB" baseline="0" dirty="0" err="1" smtClean="0"/>
              <a:t>Mezirow</a:t>
            </a:r>
            <a:r>
              <a:rPr lang="en-GB" baseline="0" dirty="0" smtClean="0"/>
              <a:t> describes we reconstruct our understanding, innovate and move forward.  Turning conflict into constructive learning requires trust and respect in team and of facilitator.  </a:t>
            </a:r>
            <a:r>
              <a:rPr lang="en-GB" dirty="0" smtClean="0"/>
              <a:t>The later however is not without risks and needs</a:t>
            </a:r>
            <a:r>
              <a:rPr lang="en-GB" baseline="0" dirty="0" smtClean="0"/>
              <a:t> to be supported by expert IPL facilitating faculty who are able to set aside their own professional allegiances and are skilled in IPL facilitation.  Sadly the training of facilitators to undertake this is often taken for granted or omitted</a:t>
            </a:r>
          </a:p>
          <a:p>
            <a:endParaRPr lang="en-GB" baseline="0"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24</a:t>
            </a:fld>
            <a:endParaRPr lang="en-GB"/>
          </a:p>
        </p:txBody>
      </p:sp>
    </p:spTree>
    <p:extLst>
      <p:ext uri="{BB962C8B-B14F-4D97-AF65-F5344CB8AC3E}">
        <p14:creationId xmlns:p14="http://schemas.microsoft.com/office/powerpoint/2010/main" val="1918520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in conclusion</a:t>
            </a:r>
          </a:p>
          <a:p>
            <a:r>
              <a:rPr lang="en-GB" dirty="0" smtClean="0"/>
              <a:t>WHEN? Arguments for starting early in UG but continuing into practice environment and postgraduate world of work  </a:t>
            </a:r>
          </a:p>
          <a:p>
            <a:pPr marL="0" marR="0" indent="0" algn="l" defTabSz="1217613" rtl="0" eaLnBrk="0" fontAlgn="base" latinLnBrk="0" hangingPunct="0">
              <a:lnSpc>
                <a:spcPct val="100000"/>
              </a:lnSpc>
              <a:spcBef>
                <a:spcPct val="30000"/>
              </a:spcBef>
              <a:spcAft>
                <a:spcPct val="0"/>
              </a:spcAft>
              <a:buClrTx/>
              <a:buSzTx/>
              <a:buFontTx/>
              <a:buNone/>
              <a:tabLst/>
              <a:defRPr/>
            </a:pPr>
            <a:r>
              <a:rPr lang="en-GB" dirty="0" smtClean="0"/>
              <a:t>HOW? Need</a:t>
            </a:r>
            <a:r>
              <a:rPr lang="en-GB" baseline="0" dirty="0" smtClean="0"/>
              <a:t> to consider group size and composition, utilising classroom, simulation and practice environments and based on sound educational principles with individual engagement essential to the learning </a:t>
            </a:r>
            <a:endParaRPr lang="en-GB" dirty="0" smtClean="0"/>
          </a:p>
          <a:p>
            <a:r>
              <a:rPr lang="en-GB" dirty="0" smtClean="0"/>
              <a:t>WHAT? Generic and applied opportunities have their place</a:t>
            </a:r>
            <a:r>
              <a:rPr lang="en-GB" baseline="0" dirty="0" smtClean="0"/>
              <a:t> but identification and management of learning needs to foster </a:t>
            </a:r>
            <a:r>
              <a:rPr lang="en-GB" baseline="0" dirty="0" err="1" smtClean="0"/>
              <a:t>openess</a:t>
            </a:r>
            <a:r>
              <a:rPr lang="en-GB" baseline="0" dirty="0" smtClean="0"/>
              <a:t>  to provide positive transformational learning experiences. Again active participation and engagement with  reflection  embedded are required for success. </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25</a:t>
            </a:fld>
            <a:endParaRPr lang="en-GB"/>
          </a:p>
        </p:txBody>
      </p:sp>
    </p:spTree>
    <p:extLst>
      <p:ext uri="{BB962C8B-B14F-4D97-AF65-F5344CB8AC3E}">
        <p14:creationId xmlns:p14="http://schemas.microsoft.com/office/powerpoint/2010/main" val="1594315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26</a:t>
            </a:fld>
            <a:endParaRPr lang="en-GB"/>
          </a:p>
        </p:txBody>
      </p:sp>
    </p:spTree>
    <p:extLst>
      <p:ext uri="{BB962C8B-B14F-4D97-AF65-F5344CB8AC3E}">
        <p14:creationId xmlns:p14="http://schemas.microsoft.com/office/powerpoint/2010/main" val="404093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7613" rtl="0" eaLnBrk="0" fontAlgn="base" latinLnBrk="0" hangingPunct="0">
              <a:lnSpc>
                <a:spcPct val="100000"/>
              </a:lnSpc>
              <a:spcBef>
                <a:spcPct val="30000"/>
              </a:spcBef>
              <a:spcAft>
                <a:spcPct val="0"/>
              </a:spcAft>
              <a:buClrTx/>
              <a:buSzTx/>
              <a:buFontTx/>
              <a:buNone/>
              <a:tabLst/>
              <a:defRPr/>
            </a:pPr>
            <a:r>
              <a:rPr lang="en-GB" sz="1600" dirty="0" smtClean="0"/>
              <a:t>So I think a better image than</a:t>
            </a:r>
            <a:r>
              <a:rPr lang="en-GB" sz="1600" baseline="0" dirty="0" smtClean="0"/>
              <a:t> the </a:t>
            </a:r>
            <a:r>
              <a:rPr lang="en-GB" sz="1600" baseline="0" dirty="0" err="1" smtClean="0"/>
              <a:t>losely</a:t>
            </a:r>
            <a:r>
              <a:rPr lang="en-GB" sz="1600" baseline="0" dirty="0" smtClean="0"/>
              <a:t> associated islands would be a jigsaw where it is the connections and interactions that are important</a:t>
            </a:r>
            <a:endParaRPr lang="en-GB" sz="1600" dirty="0" smtClean="0"/>
          </a:p>
          <a:p>
            <a:r>
              <a:rPr lang="en-GB" dirty="0" err="1" smtClean="0"/>
              <a:t>Interprofessionalism</a:t>
            </a:r>
            <a:r>
              <a:rPr lang="en-GB" baseline="0" dirty="0" smtClean="0"/>
              <a:t> is</a:t>
            </a:r>
            <a:r>
              <a:rPr lang="en-GB" dirty="0" smtClean="0"/>
              <a:t> where we come together and complement each other and work alongside and collaboratively so that we</a:t>
            </a:r>
            <a:r>
              <a:rPr lang="en-GB" baseline="0" dirty="0" smtClean="0"/>
              <a:t> can provide joined up effective, safe high quality care more like a jigsaw.  And unlike the island model with the patient bouncing between us when we come together in this way we are creating a shared picture and understanding of the patient and their care and they are at the centre of all we do, the bigger picture.</a:t>
            </a:r>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3</a:t>
            </a:fld>
            <a:endParaRPr lang="en-GB"/>
          </a:p>
        </p:txBody>
      </p:sp>
    </p:spTree>
    <p:extLst>
      <p:ext uri="{BB962C8B-B14F-4D97-AF65-F5344CB8AC3E}">
        <p14:creationId xmlns:p14="http://schemas.microsoft.com/office/powerpoint/2010/main" val="3115599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mentioned a couple of times collaboration and this</a:t>
            </a:r>
            <a:r>
              <a:rPr lang="en-GB" baseline="0" dirty="0" smtClean="0"/>
              <a:t> is one definition used, by way et al.  Canadian </a:t>
            </a:r>
            <a:r>
              <a:rPr lang="en-GB" baseline="0" dirty="0" err="1" smtClean="0"/>
              <a:t>reseacher</a:t>
            </a:r>
            <a:r>
              <a:rPr lang="en-GB" baseline="0" dirty="0" smtClean="0"/>
              <a:t> that we might use to summarise what that is about in health care. Active processes and synergy</a:t>
            </a:r>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4</a:t>
            </a:fld>
            <a:endParaRPr lang="en-GB"/>
          </a:p>
        </p:txBody>
      </p:sp>
    </p:spTree>
    <p:extLst>
      <p:ext uri="{BB962C8B-B14F-4D97-AF65-F5344CB8AC3E}">
        <p14:creationId xmlns:p14="http://schemas.microsoft.com/office/powerpoint/2010/main" val="10423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why we are on definitions this</a:t>
            </a:r>
            <a:r>
              <a:rPr lang="en-GB" baseline="0" dirty="0" smtClean="0"/>
              <a:t> is the </a:t>
            </a:r>
            <a:r>
              <a:rPr lang="en-GB" dirty="0" smtClean="0"/>
              <a:t>CAIPE definition of</a:t>
            </a:r>
            <a:r>
              <a:rPr lang="en-GB" baseline="0" dirty="0" smtClean="0"/>
              <a:t> IPL that supports the development of collaboration</a:t>
            </a:r>
          </a:p>
          <a:p>
            <a:r>
              <a:rPr lang="en-GB" baseline="0" dirty="0" smtClean="0"/>
              <a:t>European equivalent of AIPPEN </a:t>
            </a:r>
            <a:r>
              <a:rPr lang="en-GB" dirty="0" smtClean="0"/>
              <a:t>Australasian </a:t>
            </a:r>
            <a:r>
              <a:rPr lang="en-GB" dirty="0" err="1" smtClean="0"/>
              <a:t>Interprofessional</a:t>
            </a:r>
            <a:r>
              <a:rPr lang="en-GB" dirty="0" smtClean="0"/>
              <a:t> Practice and Education Network</a:t>
            </a:r>
          </a:p>
          <a:p>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5</a:t>
            </a:fld>
            <a:endParaRPr lang="en-GB"/>
          </a:p>
        </p:txBody>
      </p:sp>
    </p:spTree>
    <p:extLst>
      <p:ext uri="{BB962C8B-B14F-4D97-AF65-F5344CB8AC3E}">
        <p14:creationId xmlns:p14="http://schemas.microsoft.com/office/powerpoint/2010/main" val="2751724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7613" rtl="0" eaLnBrk="0" fontAlgn="base" latinLnBrk="0" hangingPunct="0">
              <a:lnSpc>
                <a:spcPct val="100000"/>
              </a:lnSpc>
              <a:spcBef>
                <a:spcPct val="30000"/>
              </a:spcBef>
              <a:spcAft>
                <a:spcPct val="0"/>
              </a:spcAft>
              <a:buClrTx/>
              <a:buSzTx/>
              <a:buFontTx/>
              <a:buNone/>
              <a:tabLst/>
              <a:defRPr/>
            </a:pPr>
            <a:r>
              <a:rPr lang="en-GB" dirty="0" smtClean="0"/>
              <a:t>Inter Professional collaboration</a:t>
            </a:r>
            <a:r>
              <a:rPr lang="en-GB" baseline="0" dirty="0" smtClean="0"/>
              <a:t> is a world agenda this student comment reproduced in WHO framework for IPE and collaborative practice</a:t>
            </a:r>
            <a:endParaRPr lang="en-GB" dirty="0" smtClean="0"/>
          </a:p>
          <a:p>
            <a:r>
              <a:rPr lang="en-GB" baseline="0" dirty="0" smtClean="0"/>
              <a:t>Is rather </a:t>
            </a:r>
            <a:r>
              <a:rPr lang="en-GB" dirty="0" smtClean="0"/>
              <a:t>insightfully and radically speaking about </a:t>
            </a:r>
            <a:r>
              <a:rPr lang="en-GB" baseline="0" dirty="0" smtClean="0"/>
              <a:t>IPE as …</a:t>
            </a:r>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6</a:t>
            </a:fld>
            <a:endParaRPr lang="en-GB"/>
          </a:p>
        </p:txBody>
      </p:sp>
    </p:spTree>
    <p:extLst>
      <p:ext uri="{BB962C8B-B14F-4D97-AF65-F5344CB8AC3E}">
        <p14:creationId xmlns:p14="http://schemas.microsoft.com/office/powerpoint/2010/main" val="323631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1217613" rtl="0" eaLnBrk="0" fontAlgn="base" latinLnBrk="0" hangingPunct="0">
              <a:lnSpc>
                <a:spcPct val="100000"/>
              </a:lnSpc>
              <a:spcBef>
                <a:spcPct val="30000"/>
              </a:spcBef>
              <a:spcAft>
                <a:spcPct val="0"/>
              </a:spcAft>
              <a:buClrTx/>
              <a:buSzTx/>
              <a:buFontTx/>
              <a:buNone/>
              <a:tabLst/>
              <a:defRPr/>
            </a:pPr>
            <a:r>
              <a:rPr lang="en-GB" dirty="0" smtClean="0"/>
              <a:t>I mentioned referring to the evidence but I need to admit</a:t>
            </a:r>
            <a:r>
              <a:rPr lang="en-GB" baseline="0" dirty="0" smtClean="0"/>
              <a:t> that the s</a:t>
            </a:r>
            <a:r>
              <a:rPr lang="en-GB" dirty="0" smtClean="0"/>
              <a:t>trength of evidence is building up but impact analysis is relatively poor</a:t>
            </a:r>
          </a:p>
          <a:p>
            <a:r>
              <a:rPr lang="en-GB" dirty="0" smtClean="0"/>
              <a:t>If</a:t>
            </a:r>
            <a:r>
              <a:rPr lang="en-GB" baseline="0" dirty="0" smtClean="0"/>
              <a:t> we consider </a:t>
            </a:r>
            <a:r>
              <a:rPr lang="en-GB" dirty="0" smtClean="0"/>
              <a:t>Kirkpatrick  levels of evaluation</a:t>
            </a:r>
            <a:r>
              <a:rPr lang="en-GB" baseline="0" dirty="0" smtClean="0"/>
              <a:t> </a:t>
            </a:r>
          </a:p>
          <a:p>
            <a:r>
              <a:rPr lang="en-GB" baseline="0" dirty="0" smtClean="0"/>
              <a:t>Beyond Reaction to IPL </a:t>
            </a:r>
            <a:r>
              <a:rPr lang="en-GB" baseline="0" dirty="0" err="1" smtClean="0"/>
              <a:t>inteventions</a:t>
            </a:r>
            <a:r>
              <a:rPr lang="en-GB" baseline="0" dirty="0" smtClean="0"/>
              <a:t> as it was good!</a:t>
            </a:r>
          </a:p>
          <a:p>
            <a:pPr marL="0" marR="0" indent="0" algn="l" defTabSz="1217613"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Focusing on the learning K&amp;S rarely are usually focus is on attitudes.  T</a:t>
            </a:r>
            <a:r>
              <a:rPr lang="en-GB" dirty="0" smtClean="0"/>
              <a:t>here are established scales that have</a:t>
            </a:r>
            <a:r>
              <a:rPr lang="en-GB" baseline="0" dirty="0" smtClean="0"/>
              <a:t> been </a:t>
            </a:r>
            <a:r>
              <a:rPr lang="en-GB" dirty="0" smtClean="0"/>
              <a:t>developed to</a:t>
            </a:r>
            <a:r>
              <a:rPr lang="en-GB" baseline="0" dirty="0" smtClean="0"/>
              <a:t> look at  readiness for IPE and perceptions but these are all self reporting of attitudes.</a:t>
            </a:r>
          </a:p>
          <a:p>
            <a:pPr marL="0" marR="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Usually with simple pre and post intervention  after study design often applied only in the short term</a:t>
            </a:r>
          </a:p>
          <a:p>
            <a:pPr marL="0" marR="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 </a:t>
            </a:r>
          </a:p>
          <a:p>
            <a:pPr marL="0" marR="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Next level is where it gets interesting  ‘real’ behaviour in practice – do they apply what they have learnt is difficult to measure and  rarely measured</a:t>
            </a:r>
          </a:p>
          <a:p>
            <a:pPr marL="0" marR="0" indent="0" algn="l" defTabSz="1217613"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And even less so Results in terms of  is there an impact on patient outcomes, staff morale and turnover, reduction of errors and complaints.  Causal relationship diff to prove and rarely even possible in the study designs used</a:t>
            </a:r>
          </a:p>
          <a:p>
            <a:pPr marL="0" marR="0" indent="0" algn="l" defTabSz="1217613" rtl="0" eaLnBrk="0" fontAlgn="base" latinLnBrk="0" hangingPunct="0">
              <a:lnSpc>
                <a:spcPct val="100000"/>
              </a:lnSpc>
              <a:spcBef>
                <a:spcPct val="30000"/>
              </a:spcBef>
              <a:spcAft>
                <a:spcPct val="0"/>
              </a:spcAft>
              <a:buClrTx/>
              <a:buSzTx/>
              <a:buFontTx/>
              <a:buNone/>
              <a:tabLst/>
              <a:defRPr/>
            </a:pPr>
            <a:endParaRPr lang="en-GB" baseline="0" dirty="0" smtClean="0"/>
          </a:p>
          <a:p>
            <a:r>
              <a:rPr lang="en-GB" baseline="0" dirty="0" smtClean="0"/>
              <a:t>From a business perspective you can add Return on investment – was it worth the effort, justification for inclusion in curriculum and logistics required?</a:t>
            </a:r>
          </a:p>
          <a:p>
            <a:endParaRPr lang="en-GB" dirty="0" smtClean="0"/>
          </a:p>
          <a:p>
            <a:r>
              <a:rPr lang="en-GB" dirty="0" smtClean="0"/>
              <a:t>A degree of faith needed currently that</a:t>
            </a:r>
            <a:r>
              <a:rPr lang="en-GB" baseline="0" dirty="0" smtClean="0"/>
              <a:t> </a:t>
            </a:r>
            <a:r>
              <a:rPr lang="en-GB" baseline="0" dirty="0" err="1" smtClean="0"/>
              <a:t>ipl</a:t>
            </a:r>
            <a:r>
              <a:rPr lang="en-GB" baseline="0" dirty="0" smtClean="0"/>
              <a:t> is a valuable component in the development of skills and attitudes needed for collaborative practice</a:t>
            </a:r>
            <a:endParaRPr lang="en-GB" dirty="0" smtClean="0"/>
          </a:p>
          <a:p>
            <a:r>
              <a:rPr lang="en-GB" baseline="0" dirty="0" smtClean="0"/>
              <a:t> </a:t>
            </a:r>
          </a:p>
          <a:p>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7</a:t>
            </a:fld>
            <a:endParaRPr lang="en-GB"/>
          </a:p>
        </p:txBody>
      </p:sp>
    </p:spTree>
    <p:extLst>
      <p:ext uri="{BB962C8B-B14F-4D97-AF65-F5344CB8AC3E}">
        <p14:creationId xmlns:p14="http://schemas.microsoft.com/office/powerpoint/2010/main" val="49872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moving on now </a:t>
            </a:r>
          </a:p>
          <a:p>
            <a:r>
              <a:rPr lang="en-GB" dirty="0" smtClean="0"/>
              <a:t>WHY? – already covered by others </a:t>
            </a:r>
          </a:p>
          <a:p>
            <a:r>
              <a:rPr lang="en-GB" dirty="0" smtClean="0"/>
              <a:t>So I am going</a:t>
            </a:r>
            <a:r>
              <a:rPr lang="en-GB" baseline="0" dirty="0" smtClean="0"/>
              <a:t> to cover from an educational point of view the </a:t>
            </a:r>
            <a:endParaRPr lang="en-GB" dirty="0" smtClean="0"/>
          </a:p>
          <a:p>
            <a:r>
              <a:rPr lang="en-GB" dirty="0" smtClean="0"/>
              <a:t>WHEN? </a:t>
            </a:r>
          </a:p>
          <a:p>
            <a:pPr marL="0" marR="0" indent="0" algn="l" defTabSz="1217613" rtl="0" eaLnBrk="0" fontAlgn="base" latinLnBrk="0" hangingPunct="0">
              <a:lnSpc>
                <a:spcPct val="100000"/>
              </a:lnSpc>
              <a:spcBef>
                <a:spcPct val="30000"/>
              </a:spcBef>
              <a:spcAft>
                <a:spcPct val="0"/>
              </a:spcAft>
              <a:buClrTx/>
              <a:buSzTx/>
              <a:buFontTx/>
              <a:buNone/>
              <a:tabLst/>
              <a:defRPr/>
            </a:pPr>
            <a:r>
              <a:rPr lang="en-GB" dirty="0" smtClean="0"/>
              <a:t>HOW?</a:t>
            </a:r>
          </a:p>
          <a:p>
            <a:r>
              <a:rPr lang="en-GB" dirty="0" smtClean="0"/>
              <a:t>WHAT?</a:t>
            </a:r>
          </a:p>
          <a:p>
            <a:r>
              <a:rPr lang="en-GB" dirty="0" smtClean="0"/>
              <a:t>Of IPL</a:t>
            </a:r>
            <a:endParaRPr lang="en-GB" dirty="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8</a:t>
            </a:fld>
            <a:endParaRPr lang="en-GB"/>
          </a:p>
        </p:txBody>
      </p:sp>
    </p:spTree>
    <p:extLst>
      <p:ext uri="{BB962C8B-B14F-4D97-AF65-F5344CB8AC3E}">
        <p14:creationId xmlns:p14="http://schemas.microsoft.com/office/powerpoint/2010/main" val="159431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am going to use a conceptual</a:t>
            </a:r>
            <a:r>
              <a:rPr lang="en-GB" baseline="0" dirty="0" smtClean="0"/>
              <a:t> framework described by </a:t>
            </a:r>
            <a:r>
              <a:rPr lang="en-GB" b="1" baseline="0" dirty="0" smtClean="0"/>
              <a:t>Reeves et al </a:t>
            </a:r>
            <a:r>
              <a:rPr lang="en-GB" baseline="0" dirty="0" smtClean="0"/>
              <a:t>in their book that reviews evidence and examples of </a:t>
            </a:r>
            <a:r>
              <a:rPr lang="en-GB" baseline="0" dirty="0" err="1" smtClean="0"/>
              <a:t>interprofessional</a:t>
            </a:r>
            <a:r>
              <a:rPr lang="en-GB" baseline="0" dirty="0" smtClean="0"/>
              <a:t> teamwork for health and social care </a:t>
            </a:r>
          </a:p>
          <a:p>
            <a:r>
              <a:rPr lang="en-GB" dirty="0" smtClean="0"/>
              <a:t>Bit</a:t>
            </a:r>
            <a:r>
              <a:rPr lang="en-GB" baseline="0" dirty="0" smtClean="0"/>
              <a:t> busy but just to show you the overall framework for understanding IP teamwork and the factors in each of the 4 domains </a:t>
            </a:r>
          </a:p>
          <a:p>
            <a:pPr>
              <a:buFont typeface="Arial" pitchFamily="34" charset="0"/>
              <a:buChar char="•"/>
            </a:pPr>
            <a:r>
              <a:rPr lang="en-GB" baseline="0" dirty="0" smtClean="0"/>
              <a:t>Relational</a:t>
            </a:r>
          </a:p>
          <a:p>
            <a:pPr>
              <a:buFont typeface="Arial" pitchFamily="34" charset="0"/>
              <a:buChar char="•"/>
            </a:pPr>
            <a:r>
              <a:rPr lang="en-GB" baseline="0" dirty="0" smtClean="0"/>
              <a:t>Organisation </a:t>
            </a:r>
          </a:p>
          <a:p>
            <a:pPr>
              <a:buFont typeface="Arial" pitchFamily="34" charset="0"/>
              <a:buChar char="•"/>
            </a:pPr>
            <a:r>
              <a:rPr lang="en-GB" baseline="0" dirty="0" smtClean="0"/>
              <a:t>Processual</a:t>
            </a:r>
          </a:p>
          <a:p>
            <a:pPr>
              <a:buFont typeface="Arial" pitchFamily="34" charset="0"/>
              <a:buChar char="•"/>
            </a:pPr>
            <a:r>
              <a:rPr lang="en-GB" baseline="0" dirty="0" smtClean="0"/>
              <a:t>Contextual</a:t>
            </a:r>
          </a:p>
          <a:p>
            <a:pPr marL="0" marR="0" lvl="0" indent="0" algn="l" defTabSz="1217613" rtl="0" eaLnBrk="0" fontAlgn="base" latinLnBrk="0" hangingPunct="0">
              <a:lnSpc>
                <a:spcPct val="100000"/>
              </a:lnSpc>
              <a:spcBef>
                <a:spcPct val="30000"/>
              </a:spcBef>
              <a:spcAft>
                <a:spcPct val="0"/>
              </a:spcAft>
              <a:buClrTx/>
              <a:buSzTx/>
              <a:buFontTx/>
              <a:buNone/>
              <a:tabLst/>
              <a:defRPr/>
            </a:pPr>
            <a:r>
              <a:rPr lang="en-GB" baseline="0" dirty="0" smtClean="0"/>
              <a:t>I will make reference to this during the presentation </a:t>
            </a:r>
          </a:p>
          <a:p>
            <a:endParaRPr lang="en-GB" baseline="0" dirty="0" smtClean="0"/>
          </a:p>
          <a:p>
            <a:pPr marL="0" marR="0" indent="0" algn="l" defTabSz="1217613" rtl="0" eaLnBrk="0" fontAlgn="base" latinLnBrk="0" hangingPunct="0">
              <a:lnSpc>
                <a:spcPct val="100000"/>
              </a:lnSpc>
              <a:spcBef>
                <a:spcPct val="30000"/>
              </a:spcBef>
              <a:spcAft>
                <a:spcPct val="0"/>
              </a:spcAft>
              <a:buClrTx/>
              <a:buSzTx/>
              <a:buFontTx/>
              <a:buNone/>
              <a:tabLst/>
              <a:defRPr/>
            </a:pPr>
            <a:r>
              <a:rPr lang="en-GB" dirty="0" smtClean="0"/>
              <a:t>Reeves, Scott &amp; </a:t>
            </a:r>
            <a:r>
              <a:rPr lang="en-GB" dirty="0" err="1" smtClean="0"/>
              <a:t>Lewin</a:t>
            </a:r>
            <a:r>
              <a:rPr lang="en-GB" dirty="0" smtClean="0"/>
              <a:t>, Simon &amp; </a:t>
            </a:r>
            <a:r>
              <a:rPr lang="en-GB" dirty="0" err="1" smtClean="0"/>
              <a:t>Espin</a:t>
            </a:r>
            <a:r>
              <a:rPr lang="en-GB" dirty="0" smtClean="0"/>
              <a:t>, Sherry &amp; </a:t>
            </a:r>
            <a:r>
              <a:rPr lang="en-GB" dirty="0" err="1" smtClean="0"/>
              <a:t>Zwarenstein</a:t>
            </a:r>
            <a:r>
              <a:rPr lang="en-GB" dirty="0" smtClean="0"/>
              <a:t>, Merrick. (2010). </a:t>
            </a:r>
            <a:r>
              <a:rPr lang="en-GB" dirty="0" err="1" smtClean="0"/>
              <a:t>Interprofessional</a:t>
            </a:r>
            <a:r>
              <a:rPr lang="en-GB" dirty="0" smtClean="0"/>
              <a:t> Teamwork in Health and Social Care. </a:t>
            </a:r>
          </a:p>
          <a:p>
            <a:endParaRPr lang="en-GB" baseline="0" dirty="0" smtClean="0"/>
          </a:p>
        </p:txBody>
      </p:sp>
      <p:sp>
        <p:nvSpPr>
          <p:cNvPr id="4" name="Slide Number Placeholder 3"/>
          <p:cNvSpPr>
            <a:spLocks noGrp="1"/>
          </p:cNvSpPr>
          <p:nvPr>
            <p:ph type="sldNum" sz="quarter" idx="10"/>
          </p:nvPr>
        </p:nvSpPr>
        <p:spPr/>
        <p:txBody>
          <a:bodyPr/>
          <a:lstStyle/>
          <a:p>
            <a:pPr>
              <a:defRPr/>
            </a:pPr>
            <a:fld id="{4574D6AA-1265-46B1-8A10-01EBF6B677D8}" type="slidenum">
              <a:rPr lang="en-GB" smtClean="0"/>
              <a:pPr>
                <a:defRPr/>
              </a:pPr>
              <a:t>9</a:t>
            </a:fld>
            <a:endParaRPr lang="en-GB"/>
          </a:p>
        </p:txBody>
      </p:sp>
    </p:spTree>
    <p:extLst>
      <p:ext uri="{BB962C8B-B14F-4D97-AF65-F5344CB8AC3E}">
        <p14:creationId xmlns:p14="http://schemas.microsoft.com/office/powerpoint/2010/main" val="3633046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450" y="790575"/>
            <a:ext cx="2281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0000" y="2491199"/>
            <a:ext cx="8380800" cy="2448000"/>
          </a:xfrm>
        </p:spPr>
        <p:txBody>
          <a:bodyPr tIns="46800" anchor="t">
            <a:noAutofit/>
          </a:bodyPr>
          <a:lstStyle>
            <a:lvl1pPr algn="l" defTabSz="914400" rtl="0" eaLnBrk="1" fontAlgn="base" latinLnBrk="0" hangingPunct="1">
              <a:spcBef>
                <a:spcPct val="0"/>
              </a:spcBef>
              <a:spcAft>
                <a:spcPct val="0"/>
              </a:spcAft>
              <a:buNone/>
              <a:defRPr lang="en-US" sz="5000" b="0" kern="1200" baseline="0" dirty="0">
                <a:solidFill>
                  <a:schemeClr val="accent4"/>
                </a:solidFill>
                <a:latin typeface="+mn-lt"/>
                <a:ea typeface="+mj-ea"/>
                <a:cs typeface="Arial" charset="0"/>
                <a:sym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50000" y="5014800"/>
            <a:ext cx="8380800" cy="576000"/>
          </a:xfrm>
        </p:spPr>
        <p:txBody>
          <a:bodyPr>
            <a:normAutofit/>
          </a:bodyPr>
          <a:lstStyle>
            <a:lvl1pPr marL="0" indent="0" algn="l">
              <a:buNone/>
              <a:defRPr sz="2800">
                <a:solidFill>
                  <a:schemeClr val="tx1"/>
                </a:solidFill>
                <a:latin typeface="Calibri Light" panose="020F03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1"/>
          <p:cNvSpPr>
            <a:spLocks noGrp="1"/>
          </p:cNvSpPr>
          <p:nvPr>
            <p:ph type="body" sz="quarter" idx="10"/>
          </p:nvPr>
        </p:nvSpPr>
        <p:spPr>
          <a:xfrm>
            <a:off x="449263" y="5679407"/>
            <a:ext cx="8382000" cy="576000"/>
          </a:xfrm>
        </p:spPr>
        <p:txBody>
          <a:bodyPr/>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44442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Gradient 1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p:nvCxnSpPr>
        <p:spPr>
          <a:xfrm>
            <a:off x="500063" y="6319838"/>
            <a:ext cx="1114266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00400" y="1411200"/>
            <a:ext cx="11142000" cy="475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0"/>
          </p:nvPr>
        </p:nvSpPr>
        <p:spPr>
          <a:xfrm>
            <a:off x="500063" y="6319838"/>
            <a:ext cx="6462712" cy="347362"/>
          </a:xfrm>
        </p:spPr>
        <p:txBody>
          <a:bodyPr>
            <a:normAutofit/>
          </a:bodyPr>
          <a:lstStyle>
            <a:lvl1pPr marL="0" indent="0">
              <a:buNone/>
              <a:defRPr sz="1800" i="1" baseline="0">
                <a:solidFill>
                  <a:srgbClr val="59155F"/>
                </a:solidFill>
                <a:latin typeface="Cambria" panose="02040503050406030204" pitchFamily="18" charset="0"/>
              </a:defRPr>
            </a:lvl1pPr>
          </a:lstStyle>
          <a:p>
            <a:pPr lvl="0"/>
            <a:r>
              <a:rPr lang="en-US" smtClean="0"/>
              <a:t>Click to edit Master text styles</a:t>
            </a:r>
          </a:p>
        </p:txBody>
      </p:sp>
      <p:sp>
        <p:nvSpPr>
          <p:cNvPr id="15" name="Text Placeholder 13"/>
          <p:cNvSpPr>
            <a:spLocks noGrp="1"/>
          </p:cNvSpPr>
          <p:nvPr>
            <p:ph type="body" sz="quarter" idx="11"/>
          </p:nvPr>
        </p:nvSpPr>
        <p:spPr>
          <a:xfrm>
            <a:off x="7299158" y="6319838"/>
            <a:ext cx="4343242" cy="395861"/>
          </a:xfrm>
        </p:spPr>
        <p:txBody>
          <a:bodyPr>
            <a:normAutofit/>
          </a:bodyPr>
          <a:lstStyle>
            <a:lvl1pPr marL="0" indent="0" algn="r">
              <a:buNone/>
              <a:defRPr sz="1800" i="0" baseline="0">
                <a:solidFill>
                  <a:srgbClr val="59155F"/>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189270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Gradient 1 with logo)">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p:nvCxnSpPr>
        <p:spPr>
          <a:xfrm>
            <a:off x="500063" y="6319838"/>
            <a:ext cx="1114266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2500" y="395288"/>
            <a:ext cx="18002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0400" y="259200"/>
            <a:ext cx="8531305" cy="6480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00400" y="1411200"/>
            <a:ext cx="11142000" cy="475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0"/>
          </p:nvPr>
        </p:nvSpPr>
        <p:spPr>
          <a:xfrm>
            <a:off x="500063" y="6319838"/>
            <a:ext cx="6462712" cy="347362"/>
          </a:xfrm>
        </p:spPr>
        <p:txBody>
          <a:bodyPr>
            <a:normAutofit/>
          </a:bodyPr>
          <a:lstStyle>
            <a:lvl1pPr marL="0" indent="0">
              <a:buNone/>
              <a:defRPr sz="1800" i="1" baseline="0">
                <a:solidFill>
                  <a:srgbClr val="59155F"/>
                </a:solidFill>
                <a:latin typeface="Cambria" panose="02040503050406030204" pitchFamily="18" charset="0"/>
              </a:defRPr>
            </a:lvl1pPr>
          </a:lstStyle>
          <a:p>
            <a:pPr lvl="0"/>
            <a:r>
              <a:rPr lang="en-US" smtClean="0"/>
              <a:t>Click to edit Master text styles</a:t>
            </a:r>
          </a:p>
        </p:txBody>
      </p:sp>
      <p:sp>
        <p:nvSpPr>
          <p:cNvPr id="15" name="Text Placeholder 13"/>
          <p:cNvSpPr>
            <a:spLocks noGrp="1"/>
          </p:cNvSpPr>
          <p:nvPr>
            <p:ph type="body" sz="quarter" idx="11"/>
          </p:nvPr>
        </p:nvSpPr>
        <p:spPr>
          <a:xfrm>
            <a:off x="7299158" y="6319838"/>
            <a:ext cx="4343242" cy="395861"/>
          </a:xfrm>
        </p:spPr>
        <p:txBody>
          <a:bodyPr>
            <a:normAutofit/>
          </a:bodyPr>
          <a:lstStyle>
            <a:lvl1pPr marL="0" indent="0" algn="r">
              <a:buNone/>
              <a:defRPr sz="1800" i="0" baseline="0">
                <a:solidFill>
                  <a:srgbClr val="59155F"/>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3058767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Gradient 2 no logo)">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p:nvCxnSpPr>
        <p:spPr>
          <a:xfrm>
            <a:off x="500063" y="6319838"/>
            <a:ext cx="1114266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0400" y="259200"/>
            <a:ext cx="11142000" cy="6480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00400" y="1411200"/>
            <a:ext cx="11142000" cy="475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0"/>
          </p:nvPr>
        </p:nvSpPr>
        <p:spPr>
          <a:xfrm>
            <a:off x="500063" y="6319838"/>
            <a:ext cx="6462712" cy="347362"/>
          </a:xfrm>
        </p:spPr>
        <p:txBody>
          <a:bodyPr>
            <a:normAutofit/>
          </a:bodyPr>
          <a:lstStyle>
            <a:lvl1pPr marL="0" indent="0">
              <a:buNone/>
              <a:defRPr sz="1800" i="1" baseline="0">
                <a:solidFill>
                  <a:srgbClr val="59155F"/>
                </a:solidFill>
                <a:latin typeface="Cambria" panose="02040503050406030204" pitchFamily="18" charset="0"/>
              </a:defRPr>
            </a:lvl1pPr>
          </a:lstStyle>
          <a:p>
            <a:pPr lvl="0"/>
            <a:r>
              <a:rPr lang="en-US" smtClean="0"/>
              <a:t>Click to edit Master text styles</a:t>
            </a:r>
          </a:p>
        </p:txBody>
      </p:sp>
      <p:sp>
        <p:nvSpPr>
          <p:cNvPr id="15" name="Text Placeholder 13"/>
          <p:cNvSpPr>
            <a:spLocks noGrp="1"/>
          </p:cNvSpPr>
          <p:nvPr>
            <p:ph type="body" sz="quarter" idx="11"/>
          </p:nvPr>
        </p:nvSpPr>
        <p:spPr>
          <a:xfrm>
            <a:off x="7299158" y="6319838"/>
            <a:ext cx="4343242" cy="395861"/>
          </a:xfrm>
        </p:spPr>
        <p:txBody>
          <a:bodyPr>
            <a:normAutofit/>
          </a:bodyPr>
          <a:lstStyle>
            <a:lvl1pPr marL="0" indent="0" algn="r">
              <a:buNone/>
              <a:defRPr sz="1800" i="0" baseline="0">
                <a:solidFill>
                  <a:srgbClr val="59155F"/>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2583177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Gradient 2 with logo)">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p:nvCxnSpPr>
        <p:spPr>
          <a:xfrm>
            <a:off x="500063" y="6319838"/>
            <a:ext cx="1114266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2500" y="395288"/>
            <a:ext cx="18002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0400" y="259200"/>
            <a:ext cx="8563389" cy="6480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00400" y="1411200"/>
            <a:ext cx="11142000" cy="475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0"/>
          </p:nvPr>
        </p:nvSpPr>
        <p:spPr>
          <a:xfrm>
            <a:off x="500063" y="6319838"/>
            <a:ext cx="6462712" cy="347362"/>
          </a:xfrm>
        </p:spPr>
        <p:txBody>
          <a:bodyPr>
            <a:normAutofit/>
          </a:bodyPr>
          <a:lstStyle>
            <a:lvl1pPr marL="0" indent="0">
              <a:buNone/>
              <a:defRPr sz="1800" i="1" baseline="0">
                <a:solidFill>
                  <a:srgbClr val="59155F"/>
                </a:solidFill>
                <a:latin typeface="Cambria" panose="02040503050406030204" pitchFamily="18" charset="0"/>
              </a:defRPr>
            </a:lvl1pPr>
          </a:lstStyle>
          <a:p>
            <a:pPr lvl="0"/>
            <a:r>
              <a:rPr lang="en-US" smtClean="0"/>
              <a:t>Click to edit Master text styles</a:t>
            </a:r>
          </a:p>
        </p:txBody>
      </p:sp>
      <p:sp>
        <p:nvSpPr>
          <p:cNvPr id="15" name="Text Placeholder 13"/>
          <p:cNvSpPr>
            <a:spLocks noGrp="1"/>
          </p:cNvSpPr>
          <p:nvPr>
            <p:ph type="body" sz="quarter" idx="11"/>
          </p:nvPr>
        </p:nvSpPr>
        <p:spPr>
          <a:xfrm>
            <a:off x="7299158" y="6319838"/>
            <a:ext cx="4343242" cy="395861"/>
          </a:xfrm>
        </p:spPr>
        <p:txBody>
          <a:bodyPr>
            <a:normAutofit/>
          </a:bodyPr>
          <a:lstStyle>
            <a:lvl1pPr marL="0" indent="0" algn="r">
              <a:buNone/>
              <a:defRPr sz="1800" i="0" baseline="0">
                <a:solidFill>
                  <a:srgbClr val="59155F"/>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330083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Blank no logo)">
    <p:spTree>
      <p:nvGrpSpPr>
        <p:cNvPr id="1" name=""/>
        <p:cNvGrpSpPr/>
        <p:nvPr/>
      </p:nvGrpSpPr>
      <p:grpSpPr>
        <a:xfrm>
          <a:off x="0" y="0"/>
          <a:ext cx="0" cy="0"/>
          <a:chOff x="0" y="0"/>
          <a:chExt cx="0" cy="0"/>
        </a:xfrm>
      </p:grpSpPr>
      <p:sp>
        <p:nvSpPr>
          <p:cNvPr id="4" name="Rectangle 3"/>
          <p:cNvSpPr/>
          <p:nvPr/>
        </p:nvSpPr>
        <p:spPr>
          <a:xfrm>
            <a:off x="0" y="6597650"/>
            <a:ext cx="12192000" cy="260350"/>
          </a:xfrm>
          <a:prstGeom prst="rect">
            <a:avLst/>
          </a:prstGeom>
          <a:solidFill>
            <a:srgbClr val="CB8E1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420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Blank with logo)">
    <p:spTree>
      <p:nvGrpSpPr>
        <p:cNvPr id="1" name=""/>
        <p:cNvGrpSpPr/>
        <p:nvPr/>
      </p:nvGrpSpPr>
      <p:grpSpPr>
        <a:xfrm>
          <a:off x="0" y="0"/>
          <a:ext cx="0" cy="0"/>
          <a:chOff x="0" y="0"/>
          <a:chExt cx="0" cy="0"/>
        </a:xfrm>
      </p:grpSpPr>
      <p:sp>
        <p:nvSpPr>
          <p:cNvPr id="4" name="Rectangle 3"/>
          <p:cNvSpPr/>
          <p:nvPr/>
        </p:nvSpPr>
        <p:spPr>
          <a:xfrm>
            <a:off x="0" y="6597650"/>
            <a:ext cx="12192000" cy="260350"/>
          </a:xfrm>
          <a:prstGeom prst="rect">
            <a:avLst/>
          </a:prstGeom>
          <a:solidFill>
            <a:srgbClr val="CB8E1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00" y="395288"/>
            <a:ext cx="18002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0400" y="259200"/>
            <a:ext cx="8499221" cy="6480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7544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2 Column (Blank no logo)">
    <p:spTree>
      <p:nvGrpSpPr>
        <p:cNvPr id="1" name=""/>
        <p:cNvGrpSpPr/>
        <p:nvPr/>
      </p:nvGrpSpPr>
      <p:grpSpPr>
        <a:xfrm>
          <a:off x="0" y="0"/>
          <a:ext cx="0" cy="0"/>
          <a:chOff x="0" y="0"/>
          <a:chExt cx="0" cy="0"/>
        </a:xfrm>
      </p:grpSpPr>
      <p:sp>
        <p:nvSpPr>
          <p:cNvPr id="5" name="Rectangle 4"/>
          <p:cNvSpPr/>
          <p:nvPr/>
        </p:nvSpPr>
        <p:spPr>
          <a:xfrm>
            <a:off x="0" y="6597650"/>
            <a:ext cx="12192000" cy="260350"/>
          </a:xfrm>
          <a:prstGeom prst="rect">
            <a:avLst/>
          </a:prstGeom>
          <a:solidFill>
            <a:srgbClr val="CB8E1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0400" y="1411200"/>
            <a:ext cx="5378400" cy="4752000"/>
          </a:xfrm>
        </p:spPr>
        <p:txBody>
          <a:bodyPr>
            <a:normAutofit/>
          </a:bodyPr>
          <a:lstStyle>
            <a:lvl1pPr>
              <a:defRPr sz="2800"/>
            </a:lvl1pPr>
            <a:lvl2pPr>
              <a:defRPr sz="2800"/>
            </a:lvl2pPr>
            <a:lvl3pPr>
              <a:defRPr sz="2800"/>
            </a:lvl3pPr>
            <a:lvl4pPr>
              <a:defRPr sz="2800"/>
            </a:lvl4pPr>
            <a:lvl5pPr>
              <a:defRPr sz="28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4000" y="1411200"/>
            <a:ext cx="5378400" cy="4752000"/>
          </a:xfrm>
        </p:spPr>
        <p:txBody>
          <a:bodyPr>
            <a:normAutofit/>
          </a:bodyPr>
          <a:lstStyle>
            <a:lvl1pPr>
              <a:defRPr sz="2800"/>
            </a:lvl1pPr>
            <a:lvl2pPr>
              <a:defRPr sz="2800"/>
            </a:lvl2pPr>
            <a:lvl3pPr>
              <a:defRPr sz="2800"/>
            </a:lvl3pPr>
            <a:lvl4pPr>
              <a:defRPr sz="2800"/>
            </a:lvl4pPr>
            <a:lvl5pPr>
              <a:defRPr sz="28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200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Content 2 Column (Blank with logo)">
    <p:spTree>
      <p:nvGrpSpPr>
        <p:cNvPr id="1" name=""/>
        <p:cNvGrpSpPr/>
        <p:nvPr/>
      </p:nvGrpSpPr>
      <p:grpSpPr>
        <a:xfrm>
          <a:off x="0" y="0"/>
          <a:ext cx="0" cy="0"/>
          <a:chOff x="0" y="0"/>
          <a:chExt cx="0" cy="0"/>
        </a:xfrm>
      </p:grpSpPr>
      <p:sp>
        <p:nvSpPr>
          <p:cNvPr id="5" name="Rectangle 4"/>
          <p:cNvSpPr/>
          <p:nvPr/>
        </p:nvSpPr>
        <p:spPr>
          <a:xfrm>
            <a:off x="0" y="6597650"/>
            <a:ext cx="12192000" cy="260350"/>
          </a:xfrm>
          <a:prstGeom prst="rect">
            <a:avLst/>
          </a:prstGeom>
          <a:solidFill>
            <a:srgbClr val="CB8E1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00" y="395288"/>
            <a:ext cx="18002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0400" y="259200"/>
            <a:ext cx="8563389" cy="6480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0400" y="1411200"/>
            <a:ext cx="5378400" cy="4752000"/>
          </a:xfrm>
        </p:spPr>
        <p:txBody>
          <a:bodyPr>
            <a:normAutofit/>
          </a:bodyPr>
          <a:lstStyle>
            <a:lvl1pPr>
              <a:defRPr sz="2800"/>
            </a:lvl1pPr>
            <a:lvl2pPr>
              <a:defRPr sz="2800"/>
            </a:lvl2pPr>
            <a:lvl3pPr>
              <a:defRPr sz="2800"/>
            </a:lvl3pPr>
            <a:lvl4pPr>
              <a:defRPr sz="2800"/>
            </a:lvl4pPr>
            <a:lvl5pPr>
              <a:defRPr sz="28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4000" y="1411200"/>
            <a:ext cx="5378400" cy="4752000"/>
          </a:xfrm>
        </p:spPr>
        <p:txBody>
          <a:bodyPr>
            <a:normAutofit/>
          </a:bodyPr>
          <a:lstStyle>
            <a:lvl1pPr>
              <a:defRPr sz="2800"/>
            </a:lvl1pPr>
            <a:lvl2pPr>
              <a:defRPr sz="2800"/>
            </a:lvl2pPr>
            <a:lvl3pPr>
              <a:defRPr sz="2800"/>
            </a:lvl3pPr>
            <a:lvl4pPr>
              <a:defRPr sz="2800"/>
            </a:lvl4pPr>
            <a:lvl5pPr>
              <a:defRPr sz="28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7188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lank all whit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lvl1pPr>
          </a:lstStyle>
          <a:p>
            <a:r>
              <a:rPr lang="en-US" smtClean="0"/>
              <a:t>Click to edit Master title style</a:t>
            </a:r>
            <a:endParaRPr lang="en-GB" dirty="0"/>
          </a:p>
        </p:txBody>
      </p:sp>
      <p:sp>
        <p:nvSpPr>
          <p:cNvPr id="8" name="Text Placeholder 7"/>
          <p:cNvSpPr>
            <a:spLocks noGrp="1"/>
          </p:cNvSpPr>
          <p:nvPr>
            <p:ph type="body" sz="quarter" idx="10"/>
          </p:nvPr>
        </p:nvSpPr>
        <p:spPr>
          <a:xfrm>
            <a:off x="500063" y="1411200"/>
            <a:ext cx="11142662" cy="475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44973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default text)">
    <p:bg>
      <p:bgPr>
        <a:solidFill>
          <a:srgbClr val="D09B1A"/>
        </a:solidFill>
        <a:effectLst/>
      </p:bgPr>
    </p:bg>
    <p:spTree>
      <p:nvGrpSpPr>
        <p:cNvPr id="1" name=""/>
        <p:cNvGrpSpPr/>
        <p:nvPr/>
      </p:nvGrpSpPr>
      <p:grpSpPr>
        <a:xfrm>
          <a:off x="0" y="0"/>
          <a:ext cx="0" cy="0"/>
          <a:chOff x="0" y="0"/>
          <a:chExt cx="0" cy="0"/>
        </a:xfrm>
      </p:grpSpPr>
      <p:sp>
        <p:nvSpPr>
          <p:cNvPr id="2" name="Oval 1"/>
          <p:cNvSpPr/>
          <p:nvPr/>
        </p:nvSpPr>
        <p:spPr>
          <a:xfrm>
            <a:off x="5257800" y="1651000"/>
            <a:ext cx="3557588" cy="3556000"/>
          </a:xfrm>
          <a:prstGeom prst="ellipse">
            <a:avLst/>
          </a:prstGeom>
          <a:solidFill>
            <a:schemeClr val="bg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solidFill>
                <a:srgbClr val="800000"/>
              </a:solidFill>
            </a:endParaRPr>
          </a:p>
        </p:txBody>
      </p:sp>
      <p:sp>
        <p:nvSpPr>
          <p:cNvPr id="3" name="Oval 2"/>
          <p:cNvSpPr/>
          <p:nvPr/>
        </p:nvSpPr>
        <p:spPr>
          <a:xfrm>
            <a:off x="7977188" y="1651000"/>
            <a:ext cx="3556000" cy="3556000"/>
          </a:xfrm>
          <a:prstGeom prst="ellipse">
            <a:avLst/>
          </a:prstGeom>
          <a:solidFill>
            <a:schemeClr val="bg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solidFill>
                <a:srgbClr val="800000"/>
              </a:solidFill>
            </a:endParaRPr>
          </a:p>
        </p:txBody>
      </p:sp>
      <p:sp>
        <p:nvSpPr>
          <p:cNvPr id="4" name="Oval 3"/>
          <p:cNvSpPr/>
          <p:nvPr/>
        </p:nvSpPr>
        <p:spPr>
          <a:xfrm>
            <a:off x="590550" y="676275"/>
            <a:ext cx="5505450" cy="5505450"/>
          </a:xfrm>
          <a:prstGeom prst="ellipse">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09585" eaLnBrk="1" fontAlgn="auto" hangingPunct="1">
              <a:spcBef>
                <a:spcPts val="0"/>
              </a:spcBef>
              <a:spcAft>
                <a:spcPts val="0"/>
              </a:spcAft>
              <a:defRPr/>
            </a:pPr>
            <a:r>
              <a:rPr lang="en-US" sz="2800" i="1" dirty="0">
                <a:solidFill>
                  <a:schemeClr val="accent2"/>
                </a:solidFill>
                <a:latin typeface="Cambria" panose="02040503050406030204" pitchFamily="18" charset="0"/>
              </a:rPr>
              <a:t>Transforming the world</a:t>
            </a:r>
            <a:br>
              <a:rPr lang="en-US" sz="2800" i="1" dirty="0">
                <a:solidFill>
                  <a:schemeClr val="accent2"/>
                </a:solidFill>
                <a:latin typeface="Cambria" panose="02040503050406030204" pitchFamily="18" charset="0"/>
              </a:rPr>
            </a:br>
            <a:r>
              <a:rPr lang="en-US" sz="2800" i="1" dirty="0">
                <a:solidFill>
                  <a:schemeClr val="accent2"/>
                </a:solidFill>
                <a:latin typeface="Cambria" panose="02040503050406030204" pitchFamily="18" charset="0"/>
              </a:rPr>
              <a:t>with greater knowledge</a:t>
            </a:r>
            <a:br>
              <a:rPr lang="en-US" sz="2800" i="1" dirty="0">
                <a:solidFill>
                  <a:schemeClr val="accent2"/>
                </a:solidFill>
                <a:latin typeface="Cambria" panose="02040503050406030204" pitchFamily="18" charset="0"/>
              </a:rPr>
            </a:br>
            <a:r>
              <a:rPr lang="en-US" sz="2800" i="1" dirty="0">
                <a:solidFill>
                  <a:schemeClr val="accent2"/>
                </a:solidFill>
                <a:latin typeface="Cambria" panose="02040503050406030204" pitchFamily="18" charset="0"/>
              </a:rPr>
              <a:t>and learning</a:t>
            </a:r>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2963" y="796925"/>
            <a:ext cx="180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36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Imag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000" y="2998800"/>
            <a:ext cx="8437326" cy="1728000"/>
          </a:xfrm>
        </p:spPr>
        <p:txBody>
          <a:bodyPr anchor="t">
            <a:normAutofit/>
          </a:bodyPr>
          <a:lstStyle>
            <a:lvl1pPr algn="l">
              <a:defRPr sz="3600" b="0" cap="none" baseline="0">
                <a:solidFill>
                  <a:srgbClr val="5915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8851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Blank for your own text)">
    <p:bg>
      <p:bgPr>
        <a:solidFill>
          <a:srgbClr val="D09B1A"/>
        </a:solidFill>
        <a:effectLst/>
      </p:bgPr>
    </p:bg>
    <p:spTree>
      <p:nvGrpSpPr>
        <p:cNvPr id="1" name=""/>
        <p:cNvGrpSpPr/>
        <p:nvPr/>
      </p:nvGrpSpPr>
      <p:grpSpPr>
        <a:xfrm>
          <a:off x="0" y="0"/>
          <a:ext cx="0" cy="0"/>
          <a:chOff x="0" y="0"/>
          <a:chExt cx="0" cy="0"/>
        </a:xfrm>
      </p:grpSpPr>
      <p:sp>
        <p:nvSpPr>
          <p:cNvPr id="3" name="Oval 2"/>
          <p:cNvSpPr/>
          <p:nvPr/>
        </p:nvSpPr>
        <p:spPr>
          <a:xfrm>
            <a:off x="5257800" y="1651000"/>
            <a:ext cx="3557588" cy="3556000"/>
          </a:xfrm>
          <a:prstGeom prst="ellipse">
            <a:avLst/>
          </a:prstGeom>
          <a:solidFill>
            <a:schemeClr val="bg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solidFill>
                <a:srgbClr val="800000"/>
              </a:solidFill>
            </a:endParaRPr>
          </a:p>
        </p:txBody>
      </p:sp>
      <p:sp>
        <p:nvSpPr>
          <p:cNvPr id="4" name="Oval 3"/>
          <p:cNvSpPr/>
          <p:nvPr/>
        </p:nvSpPr>
        <p:spPr>
          <a:xfrm>
            <a:off x="7977188" y="1651000"/>
            <a:ext cx="3556000" cy="3556000"/>
          </a:xfrm>
          <a:prstGeom prst="ellipse">
            <a:avLst/>
          </a:prstGeom>
          <a:solidFill>
            <a:schemeClr val="bg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solidFill>
                <a:srgbClr val="800000"/>
              </a:solidFill>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2963" y="796925"/>
            <a:ext cx="180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sz="quarter" idx="10"/>
          </p:nvPr>
        </p:nvSpPr>
        <p:spPr>
          <a:xfrm>
            <a:off x="590400" y="676800"/>
            <a:ext cx="5504400" cy="5504400"/>
          </a:xfrm>
          <a:prstGeom prst="ellipse">
            <a:avLst/>
          </a:prstGeom>
          <a:solidFill>
            <a:schemeClr val="bg1">
              <a:alpha val="75000"/>
            </a:schemeClr>
          </a:solidFill>
        </p:spPr>
        <p:txBody>
          <a:bodyPr anchor="ctr"/>
          <a:lstStyle>
            <a:lvl1pPr marL="0" indent="0" algn="l">
              <a:buNone/>
              <a:defRPr b="0" i="1" baseline="0">
                <a:solidFill>
                  <a:schemeClr val="accent2"/>
                </a:solidFill>
                <a:latin typeface="Cambria" panose="02040503050406030204" pitchFamily="18" charset="0"/>
              </a:defRPr>
            </a:lvl1pPr>
          </a:lstStyle>
          <a:p>
            <a:pPr lvl="0"/>
            <a:r>
              <a:rPr lang="en-US" smtClean="0"/>
              <a:t>Click to edit Master text styles</a:t>
            </a:r>
          </a:p>
        </p:txBody>
      </p:sp>
    </p:spTree>
    <p:extLst>
      <p:ext uri="{BB962C8B-B14F-4D97-AF65-F5344CB8AC3E}">
        <p14:creationId xmlns:p14="http://schemas.microsoft.com/office/powerpoint/2010/main" val="1136225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UoA Content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609600" y="908049"/>
            <a:ext cx="10972800" cy="5473701"/>
          </a:xfrm>
        </p:spPr>
        <p:txBody>
          <a:bodyPr/>
          <a:lstStyle>
            <a:lvl1pPr>
              <a:buFont typeface="Arial" pitchFamily="34" charset="0"/>
              <a:buChar char="•"/>
              <a:defRPr/>
            </a:lvl1pPr>
            <a:lvl2pPr>
              <a:buFont typeface="Arial" pitchFamily="34" charset="0"/>
              <a:buChar char="•"/>
              <a:defRPr/>
            </a:lvl2pPr>
            <a:lvl3pPr>
              <a:buFont typeface="Arial" pitchFamily="34" charset="0"/>
              <a:buChar cha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010309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UoA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914400" rtl="0" eaLnBrk="1" fontAlgn="base" latinLnBrk="0" hangingPunct="1">
              <a:spcBef>
                <a:spcPct val="0"/>
              </a:spcBef>
              <a:spcAft>
                <a:spcPct val="0"/>
              </a:spcAft>
              <a:buNone/>
              <a:defRPr lang="en-GB" sz="3600" b="1" kern="1200" baseline="0" dirty="0" smtClean="0">
                <a:solidFill>
                  <a:srgbClr val="FFFFFF"/>
                </a:solidFill>
                <a:latin typeface="Arial" charset="0"/>
                <a:ea typeface="ヒラギノ角ゴ Pro W3" charset="-128"/>
                <a:cs typeface="Arial" charset="0"/>
                <a:sym typeface="Arial" charset="0"/>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 typeface="Arial" pitchFamily="34" charset="0"/>
              <a:buChar char="•"/>
              <a:defRPr/>
            </a:lvl1pPr>
            <a:lvl2pPr>
              <a:buFont typeface="Arial" pitchFamily="34" charset="0"/>
              <a:buChar char="•"/>
              <a:defRPr/>
            </a:lvl2pPr>
            <a:lvl3pPr>
              <a:buFont typeface="Arial" pitchFamily="34" charset="0"/>
              <a:buChar cha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938304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UoA Title Only">
    <p:spTree>
      <p:nvGrpSpPr>
        <p:cNvPr id="1" name=""/>
        <p:cNvGrpSpPr/>
        <p:nvPr/>
      </p:nvGrpSpPr>
      <p:grpSpPr>
        <a:xfrm>
          <a:off x="0" y="0"/>
          <a:ext cx="0" cy="0"/>
          <a:chOff x="0" y="0"/>
          <a:chExt cx="0" cy="0"/>
        </a:xfrm>
      </p:grpSpPr>
      <p:sp>
        <p:nvSpPr>
          <p:cNvPr id="5" name="Title 1"/>
          <p:cNvSpPr>
            <a:spLocks noGrp="1"/>
          </p:cNvSpPr>
          <p:nvPr>
            <p:ph type="title"/>
          </p:nvPr>
        </p:nvSpPr>
        <p:spPr>
          <a:xfrm>
            <a:off x="0" y="-18256"/>
            <a:ext cx="9264352" cy="710952"/>
          </a:xfrm>
        </p:spPr>
        <p:txBody>
          <a:bodyPr>
            <a:normAutofit/>
          </a:bodyPr>
          <a:lstStyle>
            <a:lvl1pPr algn="l" defTabSz="914400" rtl="0" eaLnBrk="1" fontAlgn="base" latinLnBrk="0" hangingPunct="1">
              <a:spcBef>
                <a:spcPct val="0"/>
              </a:spcBef>
              <a:spcAft>
                <a:spcPct val="0"/>
              </a:spcAft>
              <a:buNone/>
              <a:defRPr lang="en-GB" sz="3600" b="1" kern="1200" baseline="0" dirty="0" smtClean="0">
                <a:solidFill>
                  <a:srgbClr val="FFFFFF"/>
                </a:solidFill>
                <a:latin typeface="Arial" charset="0"/>
                <a:ea typeface="ヒラギノ角ゴ Pro W3" charset="-128"/>
                <a:cs typeface="Arial" charset="0"/>
                <a:sym typeface="Arial"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844002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46A1C38-2214-42B3-9DAC-A2A89FAF0BD3}" type="datetimeFigureOut">
              <a:rPr lang="en-GB" smtClean="0"/>
              <a:pPr/>
              <a:t>24/07/2018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FA2DC2-573E-435E-8C99-6A7DCD6AB2BB}" type="slidenum">
              <a:rPr lang="en-GB" smtClean="0"/>
              <a:pPr/>
              <a:t>‹#›</a:t>
            </a:fld>
            <a:endParaRPr lang="en-GB"/>
          </a:p>
        </p:txBody>
      </p:sp>
    </p:spTree>
    <p:extLst>
      <p:ext uri="{BB962C8B-B14F-4D97-AF65-F5344CB8AC3E}">
        <p14:creationId xmlns:p14="http://schemas.microsoft.com/office/powerpoint/2010/main" val="177995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with Content (Imag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000" y="259200"/>
            <a:ext cx="6170400" cy="1728000"/>
          </a:xfrm>
        </p:spPr>
        <p:txBody>
          <a:bodyPr anchor="t">
            <a:normAutofit/>
          </a:bodyPr>
          <a:lstStyle>
            <a:lvl1pPr algn="l">
              <a:defRPr sz="3600" b="0" cap="none" baseline="0">
                <a:solidFill>
                  <a:srgbClr val="59155F"/>
                </a:solidFill>
              </a:defRPr>
            </a:lvl1pPr>
          </a:lstStyle>
          <a:p>
            <a:r>
              <a:rPr lang="en-US" smtClean="0"/>
              <a:t>Click to edit Master title style</a:t>
            </a:r>
            <a:endParaRPr lang="en-US" dirty="0"/>
          </a:p>
        </p:txBody>
      </p:sp>
      <p:sp>
        <p:nvSpPr>
          <p:cNvPr id="3" name="Text Placeholder 3"/>
          <p:cNvSpPr>
            <a:spLocks noGrp="1"/>
          </p:cNvSpPr>
          <p:nvPr>
            <p:ph type="body" sz="quarter" idx="10"/>
          </p:nvPr>
        </p:nvSpPr>
        <p:spPr>
          <a:xfrm>
            <a:off x="449263" y="2133600"/>
            <a:ext cx="6170400" cy="4030133"/>
          </a:xfrm>
        </p:spPr>
        <p:txBody>
          <a:bodyPr/>
          <a:lstStyle>
            <a:lvl1pPr marL="0" indent="0">
              <a:buNone/>
              <a:defRPr baseline="0"/>
            </a:lvl1pPr>
            <a:lvl2pPr marL="609585" indent="0">
              <a:buNone/>
              <a:defRPr/>
            </a:lvl2pPr>
            <a:lvl3pPr marL="1219170" indent="0">
              <a:buNone/>
              <a:defRPr/>
            </a:lvl3pPr>
            <a:lvl4pPr marL="1828755" indent="0">
              <a:buNone/>
              <a:defRPr/>
            </a:lvl4pPr>
            <a:lvl5pPr marL="2438339" indent="0">
              <a:buNone/>
              <a:defRPr/>
            </a:lvl5pPr>
          </a:lstStyle>
          <a:p>
            <a:pPr lvl="0"/>
            <a:r>
              <a:rPr lang="en-US" smtClean="0"/>
              <a:t>Click to edit Master text styles</a:t>
            </a:r>
          </a:p>
        </p:txBody>
      </p:sp>
    </p:spTree>
    <p:extLst>
      <p:ext uri="{BB962C8B-B14F-4D97-AF65-F5344CB8AC3E}">
        <p14:creationId xmlns:p14="http://schemas.microsoft.com/office/powerpoint/2010/main" val="43686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Imag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000" y="2998800"/>
            <a:ext cx="6817074" cy="1728000"/>
          </a:xfrm>
        </p:spPr>
        <p:txBody>
          <a:bodyPr anchor="t">
            <a:normAutofit/>
          </a:bodyPr>
          <a:lstStyle>
            <a:lvl1pPr algn="l">
              <a:defRPr sz="3600" b="0" cap="none" baseline="0">
                <a:solidFill>
                  <a:srgbClr val="5915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27787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with Content (Imag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000" y="259200"/>
            <a:ext cx="6170400" cy="1728000"/>
          </a:xfrm>
        </p:spPr>
        <p:txBody>
          <a:bodyPr anchor="t">
            <a:normAutofit/>
          </a:bodyPr>
          <a:lstStyle>
            <a:lvl1pPr algn="l">
              <a:defRPr sz="3600" b="0" cap="none" baseline="0">
                <a:solidFill>
                  <a:srgbClr val="59155F"/>
                </a:solidFill>
              </a:defRPr>
            </a:lvl1pPr>
          </a:lstStyle>
          <a:p>
            <a:r>
              <a:rPr lang="en-US" smtClean="0"/>
              <a:t>Click to edit Master title style</a:t>
            </a:r>
            <a:endParaRPr lang="en-US" dirty="0"/>
          </a:p>
        </p:txBody>
      </p:sp>
      <p:sp>
        <p:nvSpPr>
          <p:cNvPr id="3" name="Text Placeholder 3"/>
          <p:cNvSpPr>
            <a:spLocks noGrp="1"/>
          </p:cNvSpPr>
          <p:nvPr>
            <p:ph type="body" sz="quarter" idx="10"/>
          </p:nvPr>
        </p:nvSpPr>
        <p:spPr>
          <a:xfrm>
            <a:off x="449263" y="2133600"/>
            <a:ext cx="6170400" cy="4030133"/>
          </a:xfrm>
        </p:spPr>
        <p:txBody>
          <a:bodyPr/>
          <a:lstStyle>
            <a:lvl1pPr marL="0" indent="0">
              <a:buNone/>
              <a:defRPr baseline="0"/>
            </a:lvl1pPr>
            <a:lvl2pPr marL="609585" indent="0">
              <a:buNone/>
              <a:defRPr/>
            </a:lvl2pPr>
            <a:lvl3pPr marL="1219170" indent="0">
              <a:buNone/>
              <a:defRPr/>
            </a:lvl3pPr>
            <a:lvl4pPr marL="1828755" indent="0">
              <a:buNone/>
              <a:defRPr/>
            </a:lvl4pPr>
            <a:lvl5pPr marL="2438339" indent="0">
              <a:buNone/>
              <a:defRPr/>
            </a:lvl5pPr>
          </a:lstStyle>
          <a:p>
            <a:pPr lvl="0"/>
            <a:r>
              <a:rPr lang="en-US" smtClean="0"/>
              <a:t>Click to edit Master text styles</a:t>
            </a:r>
          </a:p>
        </p:txBody>
      </p:sp>
    </p:spTree>
    <p:extLst>
      <p:ext uri="{BB962C8B-B14F-4D97-AF65-F5344CB8AC3E}">
        <p14:creationId xmlns:p14="http://schemas.microsoft.com/office/powerpoint/2010/main" val="272688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Imag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000" y="2998800"/>
            <a:ext cx="6817074" cy="1728000"/>
          </a:xfrm>
        </p:spPr>
        <p:txBody>
          <a:bodyPr anchor="t">
            <a:normAutofit/>
          </a:bodyPr>
          <a:lstStyle>
            <a:lvl1pPr algn="l">
              <a:defRPr sz="3600" b="0" cap="none" baseline="0">
                <a:solidFill>
                  <a:srgbClr val="5915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1214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with Content (Imag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000" y="259200"/>
            <a:ext cx="6170400" cy="1728000"/>
          </a:xfrm>
        </p:spPr>
        <p:txBody>
          <a:bodyPr anchor="t">
            <a:normAutofit/>
          </a:bodyPr>
          <a:lstStyle>
            <a:lvl1pPr algn="l">
              <a:defRPr sz="3600" b="0" cap="none" baseline="0">
                <a:solidFill>
                  <a:srgbClr val="59155F"/>
                </a:solidFill>
              </a:defRPr>
            </a:lvl1pPr>
          </a:lstStyle>
          <a:p>
            <a:r>
              <a:rPr lang="en-US" smtClean="0"/>
              <a:t>Click to edit Master title style</a:t>
            </a:r>
            <a:endParaRPr lang="en-US" dirty="0"/>
          </a:p>
        </p:txBody>
      </p:sp>
      <p:sp>
        <p:nvSpPr>
          <p:cNvPr id="3" name="Text Placeholder 3"/>
          <p:cNvSpPr>
            <a:spLocks noGrp="1"/>
          </p:cNvSpPr>
          <p:nvPr>
            <p:ph type="body" sz="quarter" idx="10"/>
          </p:nvPr>
        </p:nvSpPr>
        <p:spPr>
          <a:xfrm>
            <a:off x="449263" y="2133600"/>
            <a:ext cx="6170400" cy="4030133"/>
          </a:xfrm>
        </p:spPr>
        <p:txBody>
          <a:bodyPr/>
          <a:lstStyle>
            <a:lvl1pPr marL="0" indent="0">
              <a:buNone/>
              <a:defRPr baseline="0"/>
            </a:lvl1pPr>
            <a:lvl2pPr marL="609585" indent="0">
              <a:buNone/>
              <a:defRPr/>
            </a:lvl2pPr>
            <a:lvl3pPr marL="1219170" indent="0">
              <a:buNone/>
              <a:defRPr/>
            </a:lvl3pPr>
            <a:lvl4pPr marL="1828755" indent="0">
              <a:buNone/>
              <a:defRPr/>
            </a:lvl4pPr>
            <a:lvl5pPr marL="2438339" indent="0">
              <a:buNone/>
              <a:defRPr/>
            </a:lvl5pPr>
          </a:lstStyle>
          <a:p>
            <a:pPr lvl="0"/>
            <a:r>
              <a:rPr lang="en-US" smtClean="0"/>
              <a:t>Click to edit Master text styles</a:t>
            </a:r>
          </a:p>
        </p:txBody>
      </p:sp>
    </p:spTree>
    <p:extLst>
      <p:ext uri="{BB962C8B-B14F-4D97-AF65-F5344CB8AC3E}">
        <p14:creationId xmlns:p14="http://schemas.microsoft.com/office/powerpoint/2010/main" val="1154688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Imag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000" y="2998800"/>
            <a:ext cx="6817074" cy="1728000"/>
          </a:xfrm>
        </p:spPr>
        <p:txBody>
          <a:bodyPr anchor="t">
            <a:normAutofit/>
          </a:bodyPr>
          <a:lstStyle>
            <a:lvl1pPr algn="l">
              <a:defRPr sz="3600" b="0" cap="none" baseline="0">
                <a:solidFill>
                  <a:srgbClr val="5915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2663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with Content (Imag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000" y="259200"/>
            <a:ext cx="6170400" cy="1728000"/>
          </a:xfrm>
        </p:spPr>
        <p:txBody>
          <a:bodyPr anchor="t">
            <a:normAutofit/>
          </a:bodyPr>
          <a:lstStyle>
            <a:lvl1pPr algn="l">
              <a:defRPr sz="3600" b="0" cap="none" baseline="0">
                <a:solidFill>
                  <a:srgbClr val="59155F"/>
                </a:solidFill>
              </a:defRPr>
            </a:lvl1pPr>
          </a:lstStyle>
          <a:p>
            <a:r>
              <a:rPr lang="en-US" smtClean="0"/>
              <a:t>Click to edit Master title style</a:t>
            </a:r>
            <a:endParaRPr lang="en-US" dirty="0"/>
          </a:p>
        </p:txBody>
      </p:sp>
      <p:sp>
        <p:nvSpPr>
          <p:cNvPr id="3" name="Text Placeholder 3"/>
          <p:cNvSpPr>
            <a:spLocks noGrp="1"/>
          </p:cNvSpPr>
          <p:nvPr>
            <p:ph type="body" sz="quarter" idx="10"/>
          </p:nvPr>
        </p:nvSpPr>
        <p:spPr>
          <a:xfrm>
            <a:off x="449263" y="2133600"/>
            <a:ext cx="6170400" cy="4030133"/>
          </a:xfrm>
        </p:spPr>
        <p:txBody>
          <a:bodyPr/>
          <a:lstStyle>
            <a:lvl1pPr marL="0" indent="0">
              <a:buNone/>
              <a:defRPr baseline="0"/>
            </a:lvl1pPr>
            <a:lvl2pPr marL="609585" indent="0">
              <a:buNone/>
              <a:defRPr/>
            </a:lvl2pPr>
            <a:lvl3pPr marL="1219170" indent="0">
              <a:buNone/>
              <a:defRPr/>
            </a:lvl3pPr>
            <a:lvl4pPr marL="1828755" indent="0">
              <a:buNone/>
              <a:defRPr/>
            </a:lvl4pPr>
            <a:lvl5pPr marL="2438339" indent="0">
              <a:buNone/>
              <a:defRPr/>
            </a:lvl5pPr>
          </a:lstStyle>
          <a:p>
            <a:pPr lvl="0"/>
            <a:r>
              <a:rPr lang="en-US" smtClean="0"/>
              <a:t>Click to edit Master text styles</a:t>
            </a:r>
          </a:p>
        </p:txBody>
      </p:sp>
    </p:spTree>
    <p:extLst>
      <p:ext uri="{BB962C8B-B14F-4D97-AF65-F5344CB8AC3E}">
        <p14:creationId xmlns:p14="http://schemas.microsoft.com/office/powerpoint/2010/main" val="951804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0063" y="258763"/>
            <a:ext cx="111426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Subject</a:t>
            </a:r>
          </a:p>
        </p:txBody>
      </p:sp>
      <p:sp>
        <p:nvSpPr>
          <p:cNvPr id="1027" name="Text Placeholder 2"/>
          <p:cNvSpPr>
            <a:spLocks noGrp="1"/>
          </p:cNvSpPr>
          <p:nvPr>
            <p:ph type="body" idx="1"/>
          </p:nvPr>
        </p:nvSpPr>
        <p:spPr bwMode="auto">
          <a:xfrm>
            <a:off x="500063" y="1411288"/>
            <a:ext cx="1114266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Tree>
  </p:cSld>
  <p:clrMap bg1="lt1" tx1="dk1" bg2="lt2" tx2="dk2" accent1="accent1" accent2="accent2" accent3="accent3" accent4="accent4" accent5="accent5" accent6="accent6" hlink="hlink" folHlink="folHlink"/>
  <p:sldLayoutIdLst>
    <p:sldLayoutId id="2147493575" r:id="rId1"/>
    <p:sldLayoutId id="2147493576" r:id="rId2"/>
    <p:sldLayoutId id="2147493577" r:id="rId3"/>
    <p:sldLayoutId id="2147493578" r:id="rId4"/>
    <p:sldLayoutId id="2147493579" r:id="rId5"/>
    <p:sldLayoutId id="2147493580" r:id="rId6"/>
    <p:sldLayoutId id="2147493581" r:id="rId7"/>
    <p:sldLayoutId id="2147493582" r:id="rId8"/>
    <p:sldLayoutId id="2147493583" r:id="rId9"/>
    <p:sldLayoutId id="2147493584" r:id="rId10"/>
    <p:sldLayoutId id="2147493585" r:id="rId11"/>
    <p:sldLayoutId id="2147493586" r:id="rId12"/>
    <p:sldLayoutId id="2147493587" r:id="rId13"/>
    <p:sldLayoutId id="2147493588" r:id="rId14"/>
    <p:sldLayoutId id="2147493589" r:id="rId15"/>
    <p:sldLayoutId id="2147493590" r:id="rId16"/>
    <p:sldLayoutId id="2147493591" r:id="rId17"/>
    <p:sldLayoutId id="2147493571" r:id="rId18"/>
    <p:sldLayoutId id="2147493592" r:id="rId19"/>
    <p:sldLayoutId id="2147493593" r:id="rId20"/>
    <p:sldLayoutId id="2147493572" r:id="rId21"/>
    <p:sldLayoutId id="2147493573" r:id="rId22"/>
    <p:sldLayoutId id="2147493574" r:id="rId23"/>
    <p:sldLayoutId id="2147493594" r:id="rId24"/>
  </p:sldLayoutIdLst>
  <p:timing>
    <p:tnLst>
      <p:par>
        <p:cTn id="1" dur="indefinite" restart="never" nodeType="tmRoot"/>
      </p:par>
    </p:tnLst>
  </p:timing>
  <p:txStyles>
    <p:titleStyle>
      <a:lvl1pPr algn="l" defTabSz="608013" rtl="0" eaLnBrk="1" fontAlgn="base" hangingPunct="1">
        <a:spcBef>
          <a:spcPct val="0"/>
        </a:spcBef>
        <a:spcAft>
          <a:spcPct val="0"/>
        </a:spcAft>
        <a:defRPr sz="3600" kern="1200">
          <a:solidFill>
            <a:schemeClr val="tx1"/>
          </a:solidFill>
          <a:latin typeface="+mj-lt"/>
          <a:ea typeface="+mj-ea"/>
          <a:cs typeface="+mj-cs"/>
        </a:defRPr>
      </a:lvl1pPr>
      <a:lvl2pPr algn="l" defTabSz="608013" rtl="0" eaLnBrk="1" fontAlgn="base" hangingPunct="1">
        <a:spcBef>
          <a:spcPct val="0"/>
        </a:spcBef>
        <a:spcAft>
          <a:spcPct val="0"/>
        </a:spcAft>
        <a:defRPr sz="3600">
          <a:solidFill>
            <a:schemeClr val="tx1"/>
          </a:solidFill>
          <a:latin typeface="Calibri" panose="020F0502020204030204" pitchFamily="34" charset="0"/>
        </a:defRPr>
      </a:lvl2pPr>
      <a:lvl3pPr algn="l" defTabSz="608013" rtl="0" eaLnBrk="1" fontAlgn="base" hangingPunct="1">
        <a:spcBef>
          <a:spcPct val="0"/>
        </a:spcBef>
        <a:spcAft>
          <a:spcPct val="0"/>
        </a:spcAft>
        <a:defRPr sz="3600">
          <a:solidFill>
            <a:schemeClr val="tx1"/>
          </a:solidFill>
          <a:latin typeface="Calibri" panose="020F0502020204030204" pitchFamily="34" charset="0"/>
        </a:defRPr>
      </a:lvl3pPr>
      <a:lvl4pPr algn="l" defTabSz="608013" rtl="0" eaLnBrk="1" fontAlgn="base" hangingPunct="1">
        <a:spcBef>
          <a:spcPct val="0"/>
        </a:spcBef>
        <a:spcAft>
          <a:spcPct val="0"/>
        </a:spcAft>
        <a:defRPr sz="3600">
          <a:solidFill>
            <a:schemeClr val="tx1"/>
          </a:solidFill>
          <a:latin typeface="Calibri" panose="020F0502020204030204" pitchFamily="34" charset="0"/>
        </a:defRPr>
      </a:lvl4pPr>
      <a:lvl5pPr algn="l" defTabSz="608013" rtl="0" eaLnBrk="1" fontAlgn="base" hangingPunct="1">
        <a:spcBef>
          <a:spcPct val="0"/>
        </a:spcBef>
        <a:spcAft>
          <a:spcPct val="0"/>
        </a:spcAft>
        <a:defRPr sz="3600">
          <a:solidFill>
            <a:schemeClr val="tx1"/>
          </a:solidFill>
          <a:latin typeface="Calibri" panose="020F0502020204030204" pitchFamily="34" charset="0"/>
        </a:defRPr>
      </a:lvl5pPr>
      <a:lvl6pPr marL="457200" algn="l" defTabSz="608013" rtl="0" eaLnBrk="1" fontAlgn="base" hangingPunct="1">
        <a:spcBef>
          <a:spcPct val="0"/>
        </a:spcBef>
        <a:spcAft>
          <a:spcPct val="0"/>
        </a:spcAft>
        <a:defRPr sz="3600">
          <a:solidFill>
            <a:schemeClr val="tx1"/>
          </a:solidFill>
          <a:latin typeface="Calibri" panose="020F0502020204030204" pitchFamily="34" charset="0"/>
        </a:defRPr>
      </a:lvl6pPr>
      <a:lvl7pPr marL="914400" algn="l" defTabSz="608013" rtl="0" eaLnBrk="1" fontAlgn="base" hangingPunct="1">
        <a:spcBef>
          <a:spcPct val="0"/>
        </a:spcBef>
        <a:spcAft>
          <a:spcPct val="0"/>
        </a:spcAft>
        <a:defRPr sz="3600">
          <a:solidFill>
            <a:schemeClr val="tx1"/>
          </a:solidFill>
          <a:latin typeface="Calibri" panose="020F0502020204030204" pitchFamily="34" charset="0"/>
        </a:defRPr>
      </a:lvl7pPr>
      <a:lvl8pPr marL="1371600" algn="l" defTabSz="608013" rtl="0" eaLnBrk="1" fontAlgn="base" hangingPunct="1">
        <a:spcBef>
          <a:spcPct val="0"/>
        </a:spcBef>
        <a:spcAft>
          <a:spcPct val="0"/>
        </a:spcAft>
        <a:defRPr sz="3600">
          <a:solidFill>
            <a:schemeClr val="tx1"/>
          </a:solidFill>
          <a:latin typeface="Calibri" panose="020F0502020204030204" pitchFamily="34" charset="0"/>
        </a:defRPr>
      </a:lvl8pPr>
      <a:lvl9pPr marL="1828800" algn="l" defTabSz="608013" rtl="0" eaLnBrk="1" fontAlgn="base" hangingPunct="1">
        <a:spcBef>
          <a:spcPct val="0"/>
        </a:spcBef>
        <a:spcAft>
          <a:spcPct val="0"/>
        </a:spcAft>
        <a:defRPr sz="3600">
          <a:solidFill>
            <a:schemeClr val="tx1"/>
          </a:solidFill>
          <a:latin typeface="Calibri" panose="020F0502020204030204" pitchFamily="34" charset="0"/>
        </a:defRPr>
      </a:lvl9pPr>
    </p:titleStyle>
    <p:bodyStyle>
      <a:lvl1pPr marL="455613" indent="-455613" algn="l" defTabSz="608013" rtl="0" eaLnBrk="1" fontAlgn="base" hangingPunct="1">
        <a:spcBef>
          <a:spcPct val="20000"/>
        </a:spcBef>
        <a:spcAft>
          <a:spcPct val="0"/>
        </a:spcAft>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989013" indent="-379413" algn="l" defTabSz="608013" rtl="0" eaLnBrk="1" fontAlgn="base" hangingPunct="1">
        <a:spcBef>
          <a:spcPct val="20000"/>
        </a:spcBef>
        <a:spcAft>
          <a:spcPct val="0"/>
        </a:spcAft>
        <a:buFont typeface="Arial" panose="020B0604020202020204" pitchFamily="34" charset="0"/>
        <a:buChar char="•"/>
        <a:defRPr sz="2800" kern="1200">
          <a:solidFill>
            <a:schemeClr val="tx1"/>
          </a:solidFill>
          <a:latin typeface="Calibri Light" panose="020F0302020204030204" pitchFamily="34" charset="0"/>
          <a:ea typeface="+mn-ea"/>
          <a:cs typeface="+mn-cs"/>
        </a:defRPr>
      </a:lvl2pPr>
      <a:lvl3pPr marL="1522413" indent="-303213" algn="l" defTabSz="608013" rtl="0" eaLnBrk="1" fontAlgn="base" hangingPunct="1">
        <a:spcBef>
          <a:spcPct val="20000"/>
        </a:spcBef>
        <a:spcAft>
          <a:spcPct val="0"/>
        </a:spcAft>
        <a:buFont typeface="Arial" panose="020B0604020202020204" pitchFamily="34" charset="0"/>
        <a:buChar char="•"/>
        <a:defRPr sz="2800" kern="1200">
          <a:solidFill>
            <a:schemeClr val="tx1"/>
          </a:solidFill>
          <a:latin typeface="Calibri Light" panose="020F0302020204030204" pitchFamily="34" charset="0"/>
          <a:ea typeface="+mn-ea"/>
          <a:cs typeface="+mn-cs"/>
        </a:defRPr>
      </a:lvl3pPr>
      <a:lvl4pPr marL="2132013" indent="-303213" algn="l" defTabSz="608013" rtl="0" eaLnBrk="1" fontAlgn="base" hangingPunct="1">
        <a:spcBef>
          <a:spcPct val="20000"/>
        </a:spcBef>
        <a:spcAft>
          <a:spcPct val="0"/>
        </a:spcAft>
        <a:buFont typeface="Arial" panose="020B0604020202020204" pitchFamily="34" charset="0"/>
        <a:buChar char="•"/>
        <a:defRPr sz="2800" kern="1200">
          <a:solidFill>
            <a:schemeClr val="tx1"/>
          </a:solidFill>
          <a:latin typeface="Calibri Light" panose="020F0302020204030204" pitchFamily="34" charset="0"/>
          <a:ea typeface="+mn-ea"/>
          <a:cs typeface="+mn-cs"/>
        </a:defRPr>
      </a:lvl4pPr>
      <a:lvl5pPr marL="2741613" indent="-303213" algn="l" defTabSz="608013" rtl="0" eaLnBrk="1" fontAlgn="base" hangingPunct="1">
        <a:spcBef>
          <a:spcPct val="20000"/>
        </a:spcBef>
        <a:spcAft>
          <a:spcPct val="0"/>
        </a:spcAft>
        <a:buFont typeface="Arial" panose="020B0604020202020204" pitchFamily="34" charset="0"/>
        <a:buChar char="•"/>
        <a:defRPr sz="2800" kern="1200">
          <a:solidFill>
            <a:schemeClr val="tx1"/>
          </a:solidFill>
          <a:latin typeface="Calibri Light" panose="020F030202020403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ipe.org/"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www.caipe.org.uk/"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3" y="2063489"/>
            <a:ext cx="8382000" cy="2447925"/>
          </a:xfrm>
        </p:spPr>
        <p:txBody>
          <a:bodyPr rtlCol="0"/>
          <a:lstStyle/>
          <a:p>
            <a:pPr>
              <a:defRPr/>
            </a:pPr>
            <a:r>
              <a:rPr lang="en-GB" sz="5400" b="1" dirty="0" smtClean="0">
                <a:solidFill>
                  <a:srgbClr val="002060"/>
                </a:solidFill>
              </a:rPr>
              <a:t>Inter Professional Learning</a:t>
            </a:r>
            <a:br>
              <a:rPr lang="en-GB" sz="5400" b="1" dirty="0" smtClean="0">
                <a:solidFill>
                  <a:srgbClr val="002060"/>
                </a:solidFill>
              </a:rPr>
            </a:br>
            <a:endParaRPr lang="en-GB" sz="5400" b="1" dirty="0">
              <a:solidFill>
                <a:srgbClr val="002060"/>
              </a:solidFill>
            </a:endParaRPr>
          </a:p>
        </p:txBody>
      </p:sp>
      <p:sp>
        <p:nvSpPr>
          <p:cNvPr id="35843" name="Subtitle 2"/>
          <p:cNvSpPr>
            <a:spLocks noGrp="1"/>
          </p:cNvSpPr>
          <p:nvPr>
            <p:ph type="subTitle" idx="1"/>
          </p:nvPr>
        </p:nvSpPr>
        <p:spPr>
          <a:xfrm>
            <a:off x="328613" y="3196181"/>
            <a:ext cx="8564866" cy="1476027"/>
          </a:xfrm>
        </p:spPr>
        <p:txBody>
          <a:bodyPr>
            <a:normAutofit/>
          </a:bodyPr>
          <a:lstStyle/>
          <a:p>
            <a:r>
              <a:rPr lang="en-GB" sz="4000" b="1" dirty="0" smtClean="0"/>
              <a:t> Colombo</a:t>
            </a:r>
          </a:p>
          <a:p>
            <a:r>
              <a:rPr lang="en-GB" sz="4000" b="1" dirty="0" smtClean="0"/>
              <a:t> Sri Lanka 2018</a:t>
            </a:r>
            <a:endParaRPr lang="en-GB" sz="4000" b="1" dirty="0"/>
          </a:p>
          <a:p>
            <a:pPr eaLnBrk="1" hangingPunct="1"/>
            <a:endParaRPr lang="en-GB" altLang="en-US" sz="4000" b="1" dirty="0" smtClean="0"/>
          </a:p>
        </p:txBody>
      </p:sp>
      <p:sp>
        <p:nvSpPr>
          <p:cNvPr id="35844" name="Text Placeholder 3"/>
          <p:cNvSpPr>
            <a:spLocks noGrp="1"/>
          </p:cNvSpPr>
          <p:nvPr>
            <p:ph type="body" sz="quarter" idx="10"/>
          </p:nvPr>
        </p:nvSpPr>
        <p:spPr>
          <a:xfrm>
            <a:off x="328613" y="5386193"/>
            <a:ext cx="9296400" cy="1478158"/>
          </a:xfrm>
        </p:spPr>
        <p:txBody>
          <a:bodyPr>
            <a:normAutofit/>
          </a:bodyPr>
          <a:lstStyle/>
          <a:p>
            <a:pPr eaLnBrk="1" hangingPunct="1"/>
            <a:r>
              <a:rPr lang="en-GB" altLang="en-US" sz="3200" dirty="0" smtClean="0"/>
              <a:t>Dr Leeanne Bodkin </a:t>
            </a:r>
          </a:p>
          <a:p>
            <a:pPr eaLnBrk="1" hangingPunct="1"/>
            <a:r>
              <a:rPr lang="en-GB" altLang="en-US" sz="3200" dirty="0" smtClean="0"/>
              <a:t>leeannebodkin@abdn.ac.uk</a:t>
            </a:r>
          </a:p>
        </p:txBody>
      </p:sp>
    </p:spTree>
    <p:extLst>
      <p:ext uri="{BB962C8B-B14F-4D97-AF65-F5344CB8AC3E}">
        <p14:creationId xmlns:p14="http://schemas.microsoft.com/office/powerpoint/2010/main" val="3209382615"/>
      </p:ext>
    </p:extLst>
  </p:cSld>
  <p:clrMapOvr>
    <a:masterClrMapping/>
  </p:clrMapOvr>
  <p:transition advTm="343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259200"/>
            <a:ext cx="8563389" cy="1152000"/>
          </a:xfrm>
        </p:spPr>
        <p:txBody>
          <a:bodyPr/>
          <a:lstStyle/>
          <a:p>
            <a:r>
              <a:rPr lang="en-GB" sz="5400" dirty="0" smtClean="0"/>
              <a:t>WHEN?</a:t>
            </a:r>
            <a:endParaRPr lang="en-GB" sz="5400" dirty="0"/>
          </a:p>
        </p:txBody>
      </p:sp>
      <p:sp>
        <p:nvSpPr>
          <p:cNvPr id="3" name="Content Placeholder 2"/>
          <p:cNvSpPr>
            <a:spLocks noGrp="1"/>
          </p:cNvSpPr>
          <p:nvPr>
            <p:ph sz="half" idx="1"/>
          </p:nvPr>
        </p:nvSpPr>
        <p:spPr/>
        <p:txBody>
          <a:bodyPr/>
          <a:lstStyle/>
          <a:p>
            <a:r>
              <a:rPr lang="en-GB" dirty="0"/>
              <a:t>Undergraduate</a:t>
            </a:r>
          </a:p>
        </p:txBody>
      </p:sp>
      <p:sp>
        <p:nvSpPr>
          <p:cNvPr id="4" name="Content Placeholder 3"/>
          <p:cNvSpPr>
            <a:spLocks noGrp="1"/>
          </p:cNvSpPr>
          <p:nvPr>
            <p:ph sz="half" idx="2"/>
          </p:nvPr>
        </p:nvSpPr>
        <p:spPr/>
        <p:txBody>
          <a:bodyPr/>
          <a:lstStyle/>
          <a:p>
            <a:r>
              <a:rPr lang="en-GB" dirty="0" smtClean="0"/>
              <a:t>Postgraduate</a:t>
            </a:r>
            <a:endParaRPr lang="en-GB" dirty="0"/>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400" y="1965026"/>
            <a:ext cx="4179600" cy="412815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32" y="2275207"/>
            <a:ext cx="4886136" cy="3382710"/>
          </a:xfrm>
          <a:prstGeom prst="rect">
            <a:avLst/>
          </a:prstGeom>
        </p:spPr>
      </p:pic>
    </p:spTree>
    <p:extLst>
      <p:ext uri="{BB962C8B-B14F-4D97-AF65-F5344CB8AC3E}">
        <p14:creationId xmlns:p14="http://schemas.microsoft.com/office/powerpoint/2010/main" val="2885244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Undergraduate</a:t>
            </a:r>
            <a:endParaRPr lang="en-GB" sz="4400" dirty="0"/>
          </a:p>
        </p:txBody>
      </p:sp>
      <p:sp>
        <p:nvSpPr>
          <p:cNvPr id="4" name="Content Placeholder 3"/>
          <p:cNvSpPr>
            <a:spLocks noGrp="1"/>
          </p:cNvSpPr>
          <p:nvPr>
            <p:ph sz="half" idx="2"/>
          </p:nvPr>
        </p:nvSpPr>
        <p:spPr>
          <a:xfrm>
            <a:off x="6264000" y="1877026"/>
            <a:ext cx="5928000" cy="4752000"/>
          </a:xfrm>
        </p:spPr>
        <p:txBody>
          <a:bodyPr>
            <a:normAutofit/>
          </a:bodyPr>
          <a:lstStyle/>
          <a:p>
            <a:r>
              <a:rPr lang="en-GB" sz="4000" b="1" dirty="0" smtClean="0"/>
              <a:t>Professional socialisation</a:t>
            </a:r>
          </a:p>
          <a:p>
            <a:r>
              <a:rPr lang="en-GB" sz="4000" b="1" dirty="0" smtClean="0"/>
              <a:t>Stereotypical views </a:t>
            </a:r>
          </a:p>
          <a:p>
            <a:r>
              <a:rPr lang="en-GB" sz="4000" dirty="0" smtClean="0"/>
              <a:t>Time for Learning</a:t>
            </a:r>
          </a:p>
          <a:p>
            <a:r>
              <a:rPr lang="en-GB" sz="4000" dirty="0" smtClean="0"/>
              <a:t>Simulation not practice</a:t>
            </a:r>
            <a:endParaRPr lang="en-GB" sz="4000"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0399" y="1649163"/>
            <a:ext cx="5542673" cy="3837235"/>
          </a:xfrm>
          <a:prstGeom prst="rect">
            <a:avLst/>
          </a:prstGeom>
        </p:spPr>
      </p:pic>
    </p:spTree>
    <p:extLst>
      <p:ext uri="{BB962C8B-B14F-4D97-AF65-F5344CB8AC3E}">
        <p14:creationId xmlns:p14="http://schemas.microsoft.com/office/powerpoint/2010/main" val="4065511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6755" y="0"/>
            <a:ext cx="14328322" cy="6858000"/>
          </a:xfrm>
        </p:spPr>
      </p:pic>
      <p:sp>
        <p:nvSpPr>
          <p:cNvPr id="2" name="Title 1"/>
          <p:cNvSpPr>
            <a:spLocks noGrp="1"/>
          </p:cNvSpPr>
          <p:nvPr>
            <p:ph type="title"/>
          </p:nvPr>
        </p:nvSpPr>
        <p:spPr>
          <a:xfrm>
            <a:off x="3552371" y="5532437"/>
            <a:ext cx="10515600" cy="1325563"/>
          </a:xfrm>
        </p:spPr>
        <p:txBody>
          <a:bodyPr>
            <a:normAutofit/>
          </a:bodyPr>
          <a:lstStyle/>
          <a:p>
            <a:r>
              <a:rPr lang="en-GB" sz="7200" b="1" dirty="0" smtClean="0">
                <a:solidFill>
                  <a:schemeClr val="bg1"/>
                </a:solidFill>
              </a:rPr>
              <a:t>Making connections</a:t>
            </a:r>
            <a:endParaRPr lang="en-GB" sz="7200" b="1" dirty="0">
              <a:solidFill>
                <a:schemeClr val="bg1"/>
              </a:solidFill>
            </a:endParaRPr>
          </a:p>
        </p:txBody>
      </p:sp>
    </p:spTree>
    <p:extLst>
      <p:ext uri="{BB962C8B-B14F-4D97-AF65-F5344CB8AC3E}">
        <p14:creationId xmlns:p14="http://schemas.microsoft.com/office/powerpoint/2010/main" val="777276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Undergraduate</a:t>
            </a:r>
            <a:endParaRPr lang="en-GB" sz="4400" dirty="0"/>
          </a:p>
        </p:txBody>
      </p:sp>
      <p:sp>
        <p:nvSpPr>
          <p:cNvPr id="4" name="Content Placeholder 3"/>
          <p:cNvSpPr>
            <a:spLocks noGrp="1"/>
          </p:cNvSpPr>
          <p:nvPr>
            <p:ph sz="half" idx="2"/>
          </p:nvPr>
        </p:nvSpPr>
        <p:spPr>
          <a:xfrm>
            <a:off x="6264000" y="1877026"/>
            <a:ext cx="5928000" cy="4752000"/>
          </a:xfrm>
        </p:spPr>
        <p:txBody>
          <a:bodyPr>
            <a:normAutofit/>
          </a:bodyPr>
          <a:lstStyle/>
          <a:p>
            <a:r>
              <a:rPr lang="en-GB" sz="4000" dirty="0" smtClean="0"/>
              <a:t>Professional socialisation</a:t>
            </a:r>
          </a:p>
          <a:p>
            <a:r>
              <a:rPr lang="en-GB" sz="4000" dirty="0" smtClean="0"/>
              <a:t>Stereotypical views </a:t>
            </a:r>
          </a:p>
          <a:p>
            <a:r>
              <a:rPr lang="en-GB" sz="4000" b="1" dirty="0" smtClean="0"/>
              <a:t>Time for learning </a:t>
            </a:r>
          </a:p>
          <a:p>
            <a:r>
              <a:rPr lang="en-GB" sz="4000" b="1" dirty="0" smtClean="0"/>
              <a:t>Simulation not practice</a:t>
            </a:r>
            <a:endParaRPr lang="en-GB" sz="4000" b="1"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0399" y="1649163"/>
            <a:ext cx="5542673" cy="3837235"/>
          </a:xfrm>
          <a:prstGeom prst="rect">
            <a:avLst/>
          </a:prstGeom>
        </p:spPr>
      </p:pic>
    </p:spTree>
    <p:extLst>
      <p:ext uri="{BB962C8B-B14F-4D97-AF65-F5344CB8AC3E}">
        <p14:creationId xmlns:p14="http://schemas.microsoft.com/office/powerpoint/2010/main" val="3439735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01600"/>
            <a:ext cx="12192000" cy="7000422"/>
          </a:xfrm>
        </p:spPr>
      </p:pic>
      <p:sp>
        <p:nvSpPr>
          <p:cNvPr id="5" name="Title 1"/>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800" b="1" dirty="0" smtClean="0">
                <a:solidFill>
                  <a:schemeClr val="bg1"/>
                </a:solidFill>
              </a:rPr>
              <a:t>Building relationships</a:t>
            </a:r>
            <a:endParaRPr lang="en-GB" sz="7200" b="1" dirty="0">
              <a:solidFill>
                <a:schemeClr val="bg1"/>
              </a:solidFill>
            </a:endParaRPr>
          </a:p>
        </p:txBody>
      </p:sp>
    </p:spTree>
    <p:extLst>
      <p:ext uri="{BB962C8B-B14F-4D97-AF65-F5344CB8AC3E}">
        <p14:creationId xmlns:p14="http://schemas.microsoft.com/office/powerpoint/2010/main" val="1291577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197660"/>
            <a:ext cx="8563389" cy="648000"/>
          </a:xfrm>
        </p:spPr>
        <p:txBody>
          <a:bodyPr/>
          <a:lstStyle/>
          <a:p>
            <a:r>
              <a:rPr lang="en-GB" sz="4400" dirty="0" smtClean="0"/>
              <a:t>Postgraduate</a:t>
            </a:r>
            <a:endParaRPr lang="en-GB" sz="4400" dirty="0"/>
          </a:p>
        </p:txBody>
      </p:sp>
      <p:sp>
        <p:nvSpPr>
          <p:cNvPr id="4" name="Content Placeholder 3"/>
          <p:cNvSpPr>
            <a:spLocks noGrp="1"/>
          </p:cNvSpPr>
          <p:nvPr>
            <p:ph sz="half" idx="2"/>
          </p:nvPr>
        </p:nvSpPr>
        <p:spPr/>
        <p:txBody>
          <a:bodyPr>
            <a:normAutofit/>
          </a:bodyPr>
          <a:lstStyle/>
          <a:p>
            <a:r>
              <a:rPr lang="en-GB" sz="4000" dirty="0" smtClean="0"/>
              <a:t>Formed professional identity </a:t>
            </a:r>
          </a:p>
          <a:p>
            <a:r>
              <a:rPr lang="en-GB" sz="4000" dirty="0" smtClean="0"/>
              <a:t>Stereotypical views </a:t>
            </a:r>
          </a:p>
          <a:p>
            <a:r>
              <a:rPr lang="en-GB" sz="4000" dirty="0" smtClean="0"/>
              <a:t>Time to work</a:t>
            </a:r>
            <a:endParaRPr lang="en-GB" sz="4000" dirty="0"/>
          </a:p>
          <a:p>
            <a:r>
              <a:rPr lang="en-GB" sz="4000" dirty="0" smtClean="0"/>
              <a:t>Practice Patient Safety </a:t>
            </a:r>
            <a:endParaRPr lang="en-GB" sz="4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64" y="1169660"/>
            <a:ext cx="5276306" cy="5211357"/>
          </a:xfrm>
          <a:prstGeom prst="rect">
            <a:avLst/>
          </a:prstGeom>
        </p:spPr>
      </p:pic>
      <p:sp>
        <p:nvSpPr>
          <p:cNvPr id="3" name="Content Placeholder 2"/>
          <p:cNvSpPr>
            <a:spLocks noGrp="1"/>
          </p:cNvSpPr>
          <p:nvPr>
            <p:ph sz="half" idx="1"/>
          </p:nvPr>
        </p:nvSpPr>
        <p:spPr/>
        <p:txBody>
          <a:bodyPr/>
          <a:lstStyle/>
          <a:p>
            <a:endParaRPr lang="en-GB"/>
          </a:p>
        </p:txBody>
      </p:sp>
    </p:spTree>
    <p:extLst>
      <p:ext uri="{BB962C8B-B14F-4D97-AF65-F5344CB8AC3E}">
        <p14:creationId xmlns:p14="http://schemas.microsoft.com/office/powerpoint/2010/main" val="304185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 y="259200"/>
            <a:ext cx="8176415" cy="1728000"/>
          </a:xfrm>
        </p:spPr>
        <p:txBody>
          <a:bodyPr>
            <a:normAutofit/>
          </a:bodyPr>
          <a:lstStyle/>
          <a:p>
            <a:r>
              <a:rPr lang="en-GB" sz="4800" b="1" dirty="0">
                <a:solidFill>
                  <a:srgbClr val="002060"/>
                </a:solidFill>
              </a:rPr>
              <a:t>Inter Professional Learning</a:t>
            </a:r>
            <a:br>
              <a:rPr lang="en-GB" sz="4800" b="1" dirty="0">
                <a:solidFill>
                  <a:srgbClr val="002060"/>
                </a:solidFill>
              </a:rPr>
            </a:br>
            <a:endParaRPr lang="en-GB" sz="4800" dirty="0"/>
          </a:p>
        </p:txBody>
      </p:sp>
      <p:sp>
        <p:nvSpPr>
          <p:cNvPr id="3" name="Text Placeholder 2"/>
          <p:cNvSpPr>
            <a:spLocks noGrp="1"/>
          </p:cNvSpPr>
          <p:nvPr>
            <p:ph type="body" sz="quarter" idx="10"/>
          </p:nvPr>
        </p:nvSpPr>
        <p:spPr>
          <a:xfrm>
            <a:off x="449999" y="1987200"/>
            <a:ext cx="8840211" cy="4030133"/>
          </a:xfrm>
        </p:spPr>
        <p:txBody>
          <a:bodyPr/>
          <a:lstStyle/>
          <a:p>
            <a:r>
              <a:rPr lang="en-GB" sz="4400" dirty="0" smtClean="0"/>
              <a:t>WHEN? – Early Undergraduate  &amp;  Postgraduate</a:t>
            </a:r>
          </a:p>
          <a:p>
            <a:r>
              <a:rPr lang="en-GB" sz="4400" b="1" dirty="0" smtClean="0"/>
              <a:t>HOW?</a:t>
            </a:r>
          </a:p>
          <a:p>
            <a:r>
              <a:rPr lang="en-GB" sz="4400" b="1" dirty="0" smtClean="0"/>
              <a:t>WHAT? </a:t>
            </a:r>
          </a:p>
        </p:txBody>
      </p:sp>
    </p:spTree>
    <p:extLst>
      <p:ext uri="{BB962C8B-B14F-4D97-AF65-F5344CB8AC3E}">
        <p14:creationId xmlns:p14="http://schemas.microsoft.com/office/powerpoint/2010/main" val="2912057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8906" y="672662"/>
            <a:ext cx="2800133" cy="2492990"/>
          </a:xfrm>
          <a:prstGeom prst="rect">
            <a:avLst/>
          </a:prstGeom>
          <a:noFill/>
          <a:ln w="76200">
            <a:solidFill>
              <a:schemeClr val="accent1"/>
            </a:solidFill>
          </a:ln>
        </p:spPr>
        <p:txBody>
          <a:bodyPr wrap="square" rtlCol="0">
            <a:spAutoFit/>
          </a:bodyPr>
          <a:lstStyle/>
          <a:p>
            <a:r>
              <a:rPr lang="en-GB" sz="3600" b="1" dirty="0" smtClean="0"/>
              <a:t>Relational</a:t>
            </a:r>
            <a:r>
              <a:rPr lang="en-GB" sz="2000" b="1" dirty="0" smtClean="0"/>
              <a:t> </a:t>
            </a:r>
          </a:p>
          <a:p>
            <a:pPr marL="285750" indent="-285750">
              <a:buFont typeface="Arial" panose="020B0604020202020204" pitchFamily="34" charset="0"/>
              <a:buChar char="•"/>
            </a:pPr>
            <a:r>
              <a:rPr lang="en-GB" sz="2000" dirty="0" smtClean="0"/>
              <a:t>Professional power</a:t>
            </a:r>
          </a:p>
          <a:p>
            <a:pPr marL="285750" indent="-285750">
              <a:buFont typeface="Arial" panose="020B0604020202020204" pitchFamily="34" charset="0"/>
              <a:buChar char="•"/>
            </a:pPr>
            <a:r>
              <a:rPr lang="en-GB" sz="2000" dirty="0" smtClean="0"/>
              <a:t>Hierarchy</a:t>
            </a:r>
          </a:p>
          <a:p>
            <a:pPr marL="285750" indent="-285750">
              <a:buFont typeface="Arial" panose="020B0604020202020204" pitchFamily="34" charset="0"/>
              <a:buChar char="•"/>
            </a:pPr>
            <a:r>
              <a:rPr lang="en-GB" sz="2000" dirty="0" smtClean="0"/>
              <a:t>Socialisation </a:t>
            </a:r>
          </a:p>
          <a:p>
            <a:pPr marL="285750" indent="-285750">
              <a:buFont typeface="Arial" panose="020B0604020202020204" pitchFamily="34" charset="0"/>
              <a:buChar char="•"/>
            </a:pPr>
            <a:r>
              <a:rPr lang="en-GB" sz="2000" dirty="0" smtClean="0"/>
              <a:t>Team composition</a:t>
            </a:r>
          </a:p>
          <a:p>
            <a:pPr marL="285750" indent="-285750">
              <a:buFont typeface="Arial" panose="020B0604020202020204" pitchFamily="34" charset="0"/>
              <a:buChar char="•"/>
            </a:pPr>
            <a:r>
              <a:rPr lang="en-GB" sz="2000" dirty="0" smtClean="0"/>
              <a:t>Team roles</a:t>
            </a:r>
          </a:p>
          <a:p>
            <a:pPr marL="285750" indent="-285750">
              <a:buFont typeface="Arial" panose="020B0604020202020204" pitchFamily="34" charset="0"/>
              <a:buChar char="•"/>
            </a:pPr>
            <a:r>
              <a:rPr lang="en-GB" sz="2000" dirty="0" smtClean="0"/>
              <a:t>Team processes</a:t>
            </a:r>
            <a:endParaRPr lang="en-GB" sz="2000" dirty="0"/>
          </a:p>
        </p:txBody>
      </p:sp>
      <p:sp>
        <p:nvSpPr>
          <p:cNvPr id="5" name="TextBox 4"/>
          <p:cNvSpPr txBox="1"/>
          <p:nvPr/>
        </p:nvSpPr>
        <p:spPr>
          <a:xfrm>
            <a:off x="8224344" y="751490"/>
            <a:ext cx="3093513" cy="2554545"/>
          </a:xfrm>
          <a:prstGeom prst="rect">
            <a:avLst/>
          </a:prstGeom>
          <a:noFill/>
          <a:ln>
            <a:solidFill>
              <a:schemeClr val="accent1"/>
            </a:solidFill>
          </a:ln>
        </p:spPr>
        <p:txBody>
          <a:bodyPr wrap="square" rtlCol="0">
            <a:spAutoFit/>
          </a:bodyPr>
          <a:lstStyle/>
          <a:p>
            <a:r>
              <a:rPr lang="en-GB" sz="2000" b="1" dirty="0" smtClean="0"/>
              <a:t>Processual </a:t>
            </a:r>
          </a:p>
          <a:p>
            <a:pPr marL="285750" indent="-285750">
              <a:buFont typeface="Arial" panose="020B0604020202020204" pitchFamily="34" charset="0"/>
              <a:buChar char="•"/>
            </a:pPr>
            <a:r>
              <a:rPr lang="en-GB" sz="2000" dirty="0" smtClean="0"/>
              <a:t>Time and space</a:t>
            </a:r>
          </a:p>
          <a:p>
            <a:pPr marL="285750" indent="-285750">
              <a:buFont typeface="Arial" panose="020B0604020202020204" pitchFamily="34" charset="0"/>
              <a:buChar char="•"/>
            </a:pPr>
            <a:r>
              <a:rPr lang="en-GB" sz="2000" dirty="0" smtClean="0"/>
              <a:t>Routines and Rituals</a:t>
            </a:r>
          </a:p>
          <a:p>
            <a:pPr marL="285750" indent="-285750">
              <a:buFont typeface="Arial" panose="020B0604020202020204" pitchFamily="34" charset="0"/>
              <a:buChar char="•"/>
            </a:pPr>
            <a:r>
              <a:rPr lang="en-GB" sz="2000" dirty="0" smtClean="0"/>
              <a:t>Information technology</a:t>
            </a:r>
          </a:p>
          <a:p>
            <a:pPr marL="285750" indent="-285750">
              <a:buFont typeface="Arial" panose="020B0604020202020204" pitchFamily="34" charset="0"/>
              <a:buChar char="•"/>
            </a:pPr>
            <a:r>
              <a:rPr lang="en-GB" sz="2000" dirty="0" smtClean="0"/>
              <a:t>Unpredictability</a:t>
            </a:r>
          </a:p>
          <a:p>
            <a:pPr marL="285750" indent="-285750">
              <a:buFont typeface="Arial" panose="020B0604020202020204" pitchFamily="34" charset="0"/>
              <a:buChar char="•"/>
            </a:pPr>
            <a:r>
              <a:rPr lang="en-GB" sz="2000" dirty="0" smtClean="0"/>
              <a:t>Urgency</a:t>
            </a:r>
          </a:p>
          <a:p>
            <a:pPr marL="285750" indent="-285750">
              <a:buFont typeface="Arial" panose="020B0604020202020204" pitchFamily="34" charset="0"/>
              <a:buChar char="•"/>
            </a:pPr>
            <a:r>
              <a:rPr lang="en-GB" sz="2000" dirty="0" smtClean="0"/>
              <a:t>Complexity </a:t>
            </a:r>
          </a:p>
          <a:p>
            <a:pPr marL="285750" indent="-285750">
              <a:buFont typeface="Arial" panose="020B0604020202020204" pitchFamily="34" charset="0"/>
              <a:buChar char="•"/>
            </a:pPr>
            <a:r>
              <a:rPr lang="en-GB" sz="2000" dirty="0" smtClean="0"/>
              <a:t>Task Shifting</a:t>
            </a:r>
            <a:endParaRPr lang="en-GB" sz="2000" dirty="0"/>
          </a:p>
        </p:txBody>
      </p:sp>
      <p:sp>
        <p:nvSpPr>
          <p:cNvPr id="6" name="TextBox 5"/>
          <p:cNvSpPr txBox="1"/>
          <p:nvPr/>
        </p:nvSpPr>
        <p:spPr>
          <a:xfrm>
            <a:off x="1008992" y="3979692"/>
            <a:ext cx="2740047" cy="2246769"/>
          </a:xfrm>
          <a:prstGeom prst="rect">
            <a:avLst/>
          </a:prstGeom>
          <a:noFill/>
          <a:ln>
            <a:solidFill>
              <a:schemeClr val="accent1"/>
            </a:solidFill>
          </a:ln>
        </p:spPr>
        <p:txBody>
          <a:bodyPr wrap="square" rtlCol="0">
            <a:spAutoFit/>
          </a:bodyPr>
          <a:lstStyle/>
          <a:p>
            <a:r>
              <a:rPr lang="en-GB" sz="2000" b="1" dirty="0" smtClean="0"/>
              <a:t>Organisational </a:t>
            </a:r>
          </a:p>
          <a:p>
            <a:pPr marL="285750" indent="-285750">
              <a:buFont typeface="Arial" panose="020B0604020202020204" pitchFamily="34" charset="0"/>
              <a:buChar char="•"/>
            </a:pPr>
            <a:r>
              <a:rPr lang="en-GB" sz="2000" dirty="0" smtClean="0"/>
              <a:t>Organisational Support </a:t>
            </a:r>
          </a:p>
          <a:p>
            <a:pPr marL="285750" indent="-285750">
              <a:buFont typeface="Arial" panose="020B0604020202020204" pitchFamily="34" charset="0"/>
              <a:buChar char="•"/>
            </a:pPr>
            <a:r>
              <a:rPr lang="en-GB" sz="2000" dirty="0" smtClean="0"/>
              <a:t>Professional representation</a:t>
            </a:r>
          </a:p>
          <a:p>
            <a:pPr marL="285750" indent="-285750">
              <a:buFont typeface="Arial" panose="020B0604020202020204" pitchFamily="34" charset="0"/>
              <a:buChar char="•"/>
            </a:pPr>
            <a:r>
              <a:rPr lang="en-GB" sz="2000" dirty="0" smtClean="0"/>
              <a:t>Fear of litigation</a:t>
            </a:r>
          </a:p>
          <a:p>
            <a:endParaRPr lang="en-GB" sz="2000" dirty="0" smtClean="0"/>
          </a:p>
        </p:txBody>
      </p:sp>
      <p:sp>
        <p:nvSpPr>
          <p:cNvPr id="7" name="TextBox 6"/>
          <p:cNvSpPr txBox="1"/>
          <p:nvPr/>
        </p:nvSpPr>
        <p:spPr>
          <a:xfrm>
            <a:off x="8224345" y="3979692"/>
            <a:ext cx="3093512" cy="2246769"/>
          </a:xfrm>
          <a:prstGeom prst="rect">
            <a:avLst/>
          </a:prstGeom>
          <a:noFill/>
          <a:ln>
            <a:solidFill>
              <a:schemeClr val="accent1"/>
            </a:solidFill>
          </a:ln>
        </p:spPr>
        <p:txBody>
          <a:bodyPr wrap="square" rtlCol="0">
            <a:spAutoFit/>
          </a:bodyPr>
          <a:lstStyle/>
          <a:p>
            <a:r>
              <a:rPr lang="en-GB" sz="2000" b="1" dirty="0" smtClean="0"/>
              <a:t>Contextual </a:t>
            </a:r>
          </a:p>
          <a:p>
            <a:pPr marL="285750" indent="-285750">
              <a:buFont typeface="Arial" panose="020B0604020202020204" pitchFamily="34" charset="0"/>
              <a:buChar char="•"/>
            </a:pPr>
            <a:r>
              <a:rPr lang="en-GB" sz="2000" dirty="0" smtClean="0"/>
              <a:t>Culture </a:t>
            </a:r>
          </a:p>
          <a:p>
            <a:pPr marL="285750" indent="-285750">
              <a:buFont typeface="Arial" panose="020B0604020202020204" pitchFamily="34" charset="0"/>
              <a:buChar char="•"/>
            </a:pPr>
            <a:r>
              <a:rPr lang="en-GB" sz="2000" dirty="0" smtClean="0"/>
              <a:t>Diversity</a:t>
            </a:r>
          </a:p>
          <a:p>
            <a:pPr marL="285750" indent="-285750">
              <a:buFont typeface="Arial" panose="020B0604020202020204" pitchFamily="34" charset="0"/>
              <a:buChar char="•"/>
            </a:pPr>
            <a:r>
              <a:rPr lang="en-GB" sz="2000" dirty="0" smtClean="0"/>
              <a:t>Gender</a:t>
            </a:r>
          </a:p>
          <a:p>
            <a:pPr marL="285750" indent="-285750">
              <a:buFont typeface="Arial" panose="020B0604020202020204" pitchFamily="34" charset="0"/>
              <a:buChar char="•"/>
            </a:pPr>
            <a:r>
              <a:rPr lang="en-GB" sz="2000" dirty="0" smtClean="0"/>
              <a:t>Political will</a:t>
            </a:r>
          </a:p>
          <a:p>
            <a:pPr marL="285750" indent="-285750">
              <a:buFont typeface="Arial" panose="020B0604020202020204" pitchFamily="34" charset="0"/>
              <a:buChar char="•"/>
            </a:pPr>
            <a:r>
              <a:rPr lang="en-GB" sz="2000" dirty="0" smtClean="0"/>
              <a:t>Economics</a:t>
            </a:r>
          </a:p>
          <a:p>
            <a:pPr marL="285750" indent="-285750">
              <a:buFont typeface="Arial" panose="020B0604020202020204" pitchFamily="34" charset="0"/>
              <a:buChar char="•"/>
            </a:pPr>
            <a:endParaRPr lang="en-GB" sz="2000" dirty="0" smtClean="0"/>
          </a:p>
        </p:txBody>
      </p:sp>
      <p:sp>
        <p:nvSpPr>
          <p:cNvPr id="8" name="TextBox 7"/>
          <p:cNvSpPr txBox="1"/>
          <p:nvPr/>
        </p:nvSpPr>
        <p:spPr>
          <a:xfrm>
            <a:off x="4825366" y="2903644"/>
            <a:ext cx="2291189" cy="707886"/>
          </a:xfrm>
          <a:prstGeom prst="rect">
            <a:avLst/>
          </a:prstGeom>
          <a:noFill/>
          <a:ln>
            <a:solidFill>
              <a:schemeClr val="accent1"/>
            </a:solidFill>
          </a:ln>
        </p:spPr>
        <p:txBody>
          <a:bodyPr wrap="square" rtlCol="0">
            <a:spAutoFit/>
          </a:bodyPr>
          <a:lstStyle/>
          <a:p>
            <a:pPr algn="ctr"/>
            <a:r>
              <a:rPr lang="en-GB" sz="2000" b="1" dirty="0" err="1" smtClean="0"/>
              <a:t>Interprofessional</a:t>
            </a:r>
            <a:r>
              <a:rPr lang="en-GB" sz="2000" b="1" dirty="0" smtClean="0"/>
              <a:t> teamwork</a:t>
            </a:r>
            <a:endParaRPr lang="en-GB" sz="2000" b="1" dirty="0"/>
          </a:p>
        </p:txBody>
      </p:sp>
      <p:cxnSp>
        <p:nvCxnSpPr>
          <p:cNvPr id="17" name="Straight Arrow Connector 16"/>
          <p:cNvCxnSpPr/>
          <p:nvPr/>
        </p:nvCxnSpPr>
        <p:spPr>
          <a:xfrm>
            <a:off x="3749039" y="1485900"/>
            <a:ext cx="4475305" cy="0"/>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p:cNvCxnSpPr/>
          <p:nvPr/>
        </p:nvCxnSpPr>
        <p:spPr>
          <a:xfrm>
            <a:off x="10599902" y="3257587"/>
            <a:ext cx="22860" cy="722105"/>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p:cNvCxnSpPr/>
          <p:nvPr/>
        </p:nvCxnSpPr>
        <p:spPr>
          <a:xfrm>
            <a:off x="3749038" y="5009255"/>
            <a:ext cx="4475305" cy="0"/>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p:cNvCxnSpPr/>
          <p:nvPr/>
        </p:nvCxnSpPr>
        <p:spPr>
          <a:xfrm>
            <a:off x="1506923" y="3203148"/>
            <a:ext cx="0" cy="769695"/>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p:cNvCxnSpPr/>
          <p:nvPr/>
        </p:nvCxnSpPr>
        <p:spPr>
          <a:xfrm>
            <a:off x="3709397" y="2026870"/>
            <a:ext cx="1109170" cy="1018538"/>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p:cNvCxnSpPr/>
          <p:nvPr/>
        </p:nvCxnSpPr>
        <p:spPr>
          <a:xfrm>
            <a:off x="7141845" y="3435342"/>
            <a:ext cx="1109170" cy="1018538"/>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p:cNvCxnSpPr/>
          <p:nvPr/>
        </p:nvCxnSpPr>
        <p:spPr>
          <a:xfrm flipV="1">
            <a:off x="3733145" y="3375294"/>
            <a:ext cx="1061674" cy="1175230"/>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p:cNvCxnSpPr/>
          <p:nvPr/>
        </p:nvCxnSpPr>
        <p:spPr>
          <a:xfrm flipV="1">
            <a:off x="7154816" y="1858205"/>
            <a:ext cx="1061674" cy="1175230"/>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p:cNvSpPr txBox="1"/>
          <p:nvPr/>
        </p:nvSpPr>
        <p:spPr>
          <a:xfrm>
            <a:off x="465826" y="6487064"/>
            <a:ext cx="10852031" cy="461665"/>
          </a:xfrm>
          <a:prstGeom prst="rect">
            <a:avLst/>
          </a:prstGeom>
          <a:noFill/>
        </p:spPr>
        <p:txBody>
          <a:bodyPr wrap="square" rtlCol="0">
            <a:spAutoFit/>
          </a:bodyPr>
          <a:lstStyle/>
          <a:p>
            <a:r>
              <a:rPr lang="en-GB" dirty="0" smtClean="0"/>
              <a:t>Adapted from Reeves et al. 2010</a:t>
            </a:r>
            <a:endParaRPr lang="en-GB" dirty="0"/>
          </a:p>
        </p:txBody>
      </p:sp>
      <p:sp>
        <p:nvSpPr>
          <p:cNvPr id="27" name="Title 1"/>
          <p:cNvSpPr>
            <a:spLocks noGrp="1"/>
          </p:cNvSpPr>
          <p:nvPr>
            <p:ph type="title"/>
          </p:nvPr>
        </p:nvSpPr>
        <p:spPr>
          <a:xfrm>
            <a:off x="1008992" y="-69711"/>
            <a:ext cx="11197019" cy="648000"/>
          </a:xfrm>
        </p:spPr>
        <p:txBody>
          <a:bodyPr/>
          <a:lstStyle/>
          <a:p>
            <a:r>
              <a:rPr lang="en-GB" dirty="0" smtClean="0"/>
              <a:t>Conceptual framework for </a:t>
            </a:r>
            <a:r>
              <a:rPr lang="en-GB" dirty="0" err="1" smtClean="0"/>
              <a:t>Interprofessional</a:t>
            </a:r>
            <a:r>
              <a:rPr lang="en-GB" dirty="0" smtClean="0"/>
              <a:t> teamwork</a:t>
            </a:r>
            <a:endParaRPr lang="en-GB" dirty="0"/>
          </a:p>
        </p:txBody>
      </p:sp>
    </p:spTree>
    <p:extLst>
      <p:ext uri="{BB962C8B-B14F-4D97-AF65-F5344CB8AC3E}">
        <p14:creationId xmlns:p14="http://schemas.microsoft.com/office/powerpoint/2010/main" val="2895598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583200"/>
            <a:ext cx="11142000" cy="648000"/>
          </a:xfrm>
        </p:spPr>
        <p:txBody>
          <a:bodyPr/>
          <a:lstStyle/>
          <a:p>
            <a:r>
              <a:rPr lang="en-GB" sz="5400" b="1" dirty="0"/>
              <a:t>Relational </a:t>
            </a:r>
            <a:r>
              <a:rPr lang="en-GB" sz="5400" b="1" dirty="0" smtClean="0"/>
              <a:t>Domain </a:t>
            </a:r>
            <a:r>
              <a:rPr lang="en-GB" b="1" dirty="0"/>
              <a:t/>
            </a:r>
            <a:br>
              <a:rPr lang="en-GB" b="1" dirty="0"/>
            </a:br>
            <a:endParaRPr lang="en-GB" dirty="0"/>
          </a:p>
        </p:txBody>
      </p:sp>
      <p:sp>
        <p:nvSpPr>
          <p:cNvPr id="4" name="Text Placeholder 3"/>
          <p:cNvSpPr>
            <a:spLocks noGrp="1"/>
          </p:cNvSpPr>
          <p:nvPr>
            <p:ph type="body" sz="quarter" idx="10"/>
          </p:nvPr>
        </p:nvSpPr>
        <p:spPr/>
        <p:txBody>
          <a:bodyPr>
            <a:normAutofit lnSpcReduction="10000"/>
          </a:bodyPr>
          <a:lstStyle/>
          <a:p>
            <a:endParaRPr lang="en-GB"/>
          </a:p>
        </p:txBody>
      </p:sp>
      <p:sp>
        <p:nvSpPr>
          <p:cNvPr id="5" name="Text Placeholder 4"/>
          <p:cNvSpPr>
            <a:spLocks noGrp="1"/>
          </p:cNvSpPr>
          <p:nvPr>
            <p:ph type="body" sz="quarter" idx="11"/>
          </p:nvPr>
        </p:nvSpPr>
        <p:spPr/>
        <p:txBody>
          <a:bodyPr/>
          <a:lstStyle/>
          <a:p>
            <a:endParaRPr lang="en-GB"/>
          </a:p>
        </p:txBody>
      </p:sp>
      <p:sp>
        <p:nvSpPr>
          <p:cNvPr id="6" name="Content Placeholder 5"/>
          <p:cNvSpPr txBox="1">
            <a:spLocks noGrp="1"/>
          </p:cNvSpPr>
          <p:nvPr>
            <p:ph idx="1"/>
          </p:nvPr>
        </p:nvSpPr>
        <p:spPr>
          <a:xfrm>
            <a:off x="500400" y="1411200"/>
            <a:ext cx="11142000" cy="4770537"/>
          </a:xfrm>
          <a:prstGeom prst="rect">
            <a:avLst/>
          </a:prstGeom>
          <a:noFill/>
          <a:ln>
            <a:noFill/>
          </a:ln>
        </p:spPr>
        <p:txBody>
          <a:bodyPr wrap="square" rtlCol="0">
            <a:spAutoFit/>
          </a:bodyPr>
          <a:lstStyle/>
          <a:p>
            <a:pPr marL="285750" indent="-285750">
              <a:buFont typeface="Arial" panose="020B0604020202020204" pitchFamily="34" charset="0"/>
              <a:buChar char="•"/>
            </a:pPr>
            <a:r>
              <a:rPr lang="en-GB" sz="4000" dirty="0" smtClean="0"/>
              <a:t>Professional power</a:t>
            </a:r>
          </a:p>
          <a:p>
            <a:pPr marL="285750" indent="-285750">
              <a:buFont typeface="Arial" panose="020B0604020202020204" pitchFamily="34" charset="0"/>
              <a:buChar char="•"/>
            </a:pPr>
            <a:r>
              <a:rPr lang="en-GB" sz="4000" dirty="0" smtClean="0"/>
              <a:t>Hierarchy</a:t>
            </a:r>
          </a:p>
          <a:p>
            <a:pPr marL="285750" indent="-285750">
              <a:buFont typeface="Arial" panose="020B0604020202020204" pitchFamily="34" charset="0"/>
              <a:buChar char="•"/>
            </a:pPr>
            <a:r>
              <a:rPr lang="en-GB" sz="4000" b="1" dirty="0" smtClean="0"/>
              <a:t>Socialisation </a:t>
            </a:r>
          </a:p>
          <a:p>
            <a:pPr marL="285750" indent="-285750">
              <a:buFont typeface="Arial" panose="020B0604020202020204" pitchFamily="34" charset="0"/>
              <a:buChar char="•"/>
            </a:pPr>
            <a:r>
              <a:rPr lang="en-GB" sz="4000" b="1" dirty="0" smtClean="0"/>
              <a:t>Team composition</a:t>
            </a:r>
          </a:p>
          <a:p>
            <a:pPr marL="285750" indent="-285750">
              <a:buFont typeface="Arial" panose="020B0604020202020204" pitchFamily="34" charset="0"/>
              <a:buChar char="•"/>
            </a:pPr>
            <a:r>
              <a:rPr lang="en-GB" sz="4000" dirty="0" smtClean="0"/>
              <a:t>Team roles</a:t>
            </a:r>
          </a:p>
          <a:p>
            <a:pPr marL="285750" indent="-285750">
              <a:buFont typeface="Arial" panose="020B0604020202020204" pitchFamily="34" charset="0"/>
              <a:buChar char="•"/>
            </a:pPr>
            <a:r>
              <a:rPr lang="en-GB" sz="4000" b="1" dirty="0" smtClean="0"/>
              <a:t>Team processes</a:t>
            </a:r>
          </a:p>
          <a:p>
            <a:pPr marL="285750" indent="-285750">
              <a:buFont typeface="Arial" panose="020B0604020202020204" pitchFamily="34" charset="0"/>
              <a:buChar char="•"/>
            </a:pPr>
            <a:endParaRPr lang="en-GB" sz="2000" dirty="0"/>
          </a:p>
        </p:txBody>
      </p:sp>
      <p:pic>
        <p:nvPicPr>
          <p:cNvPr id="7"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917" y="1411288"/>
            <a:ext cx="6063119" cy="4547338"/>
          </a:xfrm>
          <a:prstGeom prst="rect">
            <a:avLst/>
          </a:prstGeom>
        </p:spPr>
      </p:pic>
    </p:spTree>
    <p:extLst>
      <p:ext uri="{BB962C8B-B14F-4D97-AF65-F5344CB8AC3E}">
        <p14:creationId xmlns:p14="http://schemas.microsoft.com/office/powerpoint/2010/main" val="88085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Related image"/>
          <p:cNvPicPr>
            <a:picLocks noChangeAspect="1" noChangeArrowheads="1"/>
          </p:cNvPicPr>
          <p:nvPr/>
        </p:nvPicPr>
        <p:blipFill>
          <a:blip r:embed="rId3">
            <a:lum bright="9000"/>
          </a:blip>
          <a:srcRect/>
          <a:stretch>
            <a:fillRect/>
          </a:stretch>
        </p:blipFill>
        <p:spPr bwMode="auto">
          <a:xfrm>
            <a:off x="7714510" y="4733369"/>
            <a:ext cx="3188024" cy="1605086"/>
          </a:xfrm>
          <a:prstGeom prst="rect">
            <a:avLst/>
          </a:prstGeom>
          <a:noFill/>
        </p:spPr>
      </p:pic>
      <p:pic>
        <p:nvPicPr>
          <p:cNvPr id="2052" name="Picture 4" descr="Image result for sub groups"/>
          <p:cNvPicPr>
            <a:picLocks noChangeAspect="1" noChangeArrowheads="1"/>
          </p:cNvPicPr>
          <p:nvPr/>
        </p:nvPicPr>
        <p:blipFill>
          <a:blip r:embed="rId4"/>
          <a:srcRect/>
          <a:stretch>
            <a:fillRect/>
          </a:stretch>
        </p:blipFill>
        <p:spPr bwMode="auto">
          <a:xfrm flipH="1">
            <a:off x="460374" y="160338"/>
            <a:ext cx="4595267" cy="3316338"/>
          </a:xfrm>
          <a:prstGeom prst="rect">
            <a:avLst/>
          </a:prstGeom>
          <a:noFill/>
        </p:spPr>
      </p:pic>
      <p:sp>
        <p:nvSpPr>
          <p:cNvPr id="2" name="Title 1"/>
          <p:cNvSpPr>
            <a:spLocks noGrp="1"/>
          </p:cNvSpPr>
          <p:nvPr>
            <p:ph type="title"/>
          </p:nvPr>
        </p:nvSpPr>
        <p:spPr>
          <a:xfrm>
            <a:off x="460375" y="0"/>
            <a:ext cx="8563389" cy="1152000"/>
          </a:xfrm>
        </p:spPr>
        <p:txBody>
          <a:bodyPr/>
          <a:lstStyle/>
          <a:p>
            <a:pPr algn="r"/>
            <a:r>
              <a:rPr lang="en-GB" sz="5400" dirty="0" smtClean="0"/>
              <a:t>HOW?</a:t>
            </a:r>
            <a:endParaRPr lang="en-GB" sz="5400" dirty="0"/>
          </a:p>
        </p:txBody>
      </p:sp>
      <p:sp>
        <p:nvSpPr>
          <p:cNvPr id="3" name="Content Placeholder 2"/>
          <p:cNvSpPr>
            <a:spLocks noGrp="1"/>
          </p:cNvSpPr>
          <p:nvPr>
            <p:ph sz="half" idx="1"/>
          </p:nvPr>
        </p:nvSpPr>
        <p:spPr>
          <a:xfrm>
            <a:off x="-891982" y="2555291"/>
            <a:ext cx="5378400" cy="4419584"/>
          </a:xfrm>
        </p:spPr>
        <p:txBody>
          <a:bodyPr/>
          <a:lstStyle/>
          <a:p>
            <a:pPr algn="r">
              <a:buNone/>
            </a:pPr>
            <a:endParaRPr lang="en-GB" sz="3600" dirty="0" smtClean="0"/>
          </a:p>
          <a:p>
            <a:pPr algn="r">
              <a:buNone/>
            </a:pPr>
            <a:r>
              <a:rPr lang="en-GB" sz="4400" b="1" dirty="0" smtClean="0"/>
              <a:t>Large groups</a:t>
            </a:r>
          </a:p>
          <a:p>
            <a:pPr algn="r">
              <a:buNone/>
            </a:pPr>
            <a:endParaRPr lang="en-GB" sz="3600" b="1" dirty="0"/>
          </a:p>
        </p:txBody>
      </p:sp>
      <p:sp>
        <p:nvSpPr>
          <p:cNvPr id="4" name="Content Placeholder 3"/>
          <p:cNvSpPr>
            <a:spLocks noGrp="1"/>
          </p:cNvSpPr>
          <p:nvPr>
            <p:ph sz="half" idx="2"/>
          </p:nvPr>
        </p:nvSpPr>
        <p:spPr>
          <a:xfrm>
            <a:off x="7272643" y="2578131"/>
            <a:ext cx="5417127" cy="4396744"/>
          </a:xfrm>
        </p:spPr>
        <p:txBody>
          <a:bodyPr>
            <a:normAutofit/>
          </a:bodyPr>
          <a:lstStyle/>
          <a:p>
            <a:pPr>
              <a:buNone/>
            </a:pPr>
            <a:endParaRPr lang="en-GB" sz="3600" b="1" dirty="0" smtClean="0"/>
          </a:p>
          <a:p>
            <a:pPr>
              <a:buNone/>
            </a:pPr>
            <a:endParaRPr lang="en-GB" sz="3600" b="1" dirty="0" smtClean="0"/>
          </a:p>
          <a:p>
            <a:pPr>
              <a:buNone/>
            </a:pPr>
            <a:r>
              <a:rPr lang="en-GB" sz="4400" b="1" dirty="0" smtClean="0"/>
              <a:t>Small groups</a:t>
            </a:r>
          </a:p>
          <a:p>
            <a:pPr>
              <a:buNone/>
            </a:pPr>
            <a:endParaRPr lang="en-GB" sz="3600" b="1" dirty="0"/>
          </a:p>
          <a:p>
            <a:pPr>
              <a:buNone/>
            </a:pPr>
            <a:endParaRPr lang="en-GB" sz="3600" b="1" dirty="0"/>
          </a:p>
        </p:txBody>
      </p:sp>
      <p:grpSp>
        <p:nvGrpSpPr>
          <p:cNvPr id="7" name="Group 6"/>
          <p:cNvGrpSpPr/>
          <p:nvPr/>
        </p:nvGrpSpPr>
        <p:grpSpPr>
          <a:xfrm>
            <a:off x="4490469" y="3810039"/>
            <a:ext cx="1959709" cy="923330"/>
            <a:chOff x="4759036" y="1411200"/>
            <a:chExt cx="1959709" cy="923330"/>
          </a:xfrm>
        </p:grpSpPr>
        <p:sp>
          <p:nvSpPr>
            <p:cNvPr id="5" name="Left-Right Arrow 4"/>
            <p:cNvSpPr/>
            <p:nvPr/>
          </p:nvSpPr>
          <p:spPr>
            <a:xfrm>
              <a:off x="4759036" y="1411200"/>
              <a:ext cx="1959709" cy="92333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5320146" y="1411200"/>
              <a:ext cx="775854" cy="923330"/>
            </a:xfrm>
            <a:prstGeom prst="rect">
              <a:avLst/>
            </a:prstGeom>
            <a:noFill/>
          </p:spPr>
          <p:txBody>
            <a:bodyPr wrap="squar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pSp>
      <p:sp>
        <p:nvSpPr>
          <p:cNvPr id="2062" name="AutoShape 14" descr="Image result for classroom chair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2290" name="AutoShape 2" descr="Image result for hospit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56026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259200"/>
            <a:ext cx="9142364" cy="648000"/>
          </a:xfrm>
        </p:spPr>
        <p:txBody>
          <a:bodyPr/>
          <a:lstStyle/>
          <a:p>
            <a:r>
              <a:rPr lang="en-GB" sz="4200" dirty="0"/>
              <a:t>Multi Disciplinary or Inter </a:t>
            </a:r>
            <a:r>
              <a:rPr lang="en-GB" sz="4200" dirty="0" smtClean="0"/>
              <a:t>Professional</a:t>
            </a:r>
            <a:r>
              <a:rPr lang="en-GB" sz="4000" dirty="0" smtClean="0"/>
              <a:t>?</a:t>
            </a:r>
            <a:endParaRPr lang="en-GB" sz="4000"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419381" y="989687"/>
            <a:ext cx="3354493" cy="2515869"/>
          </a:xfrm>
          <a:effectLst>
            <a:softEdge rad="63500"/>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445" y="2070338"/>
            <a:ext cx="3464308" cy="2598231"/>
          </a:xfrm>
          <a:prstGeom prst="rect">
            <a:avLst/>
          </a:prstGeom>
          <a:effectLst>
            <a:softEdge rad="63500"/>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176" y="4037162"/>
            <a:ext cx="3482698" cy="2211237"/>
          </a:xfrm>
          <a:prstGeom prst="rect">
            <a:avLst/>
          </a:prstGeom>
          <a:effectLst>
            <a:softEdge rad="63500"/>
          </a:effectLst>
        </p:spPr>
      </p:pic>
      <p:pic>
        <p:nvPicPr>
          <p:cNvPr id="17" name="Content Placeholder 16"/>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690114" y="946858"/>
            <a:ext cx="4373996" cy="5542540"/>
          </a:xfrm>
        </p:spPr>
      </p:pic>
    </p:spTree>
    <p:extLst>
      <p:ext uri="{BB962C8B-B14F-4D97-AF65-F5344CB8AC3E}">
        <p14:creationId xmlns:p14="http://schemas.microsoft.com/office/powerpoint/2010/main" val="387598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Related image"/>
          <p:cNvPicPr>
            <a:picLocks noChangeAspect="1" noChangeArrowheads="1"/>
          </p:cNvPicPr>
          <p:nvPr/>
        </p:nvPicPr>
        <p:blipFill>
          <a:blip r:embed="rId3">
            <a:lum bright="9000"/>
          </a:blip>
          <a:srcRect r="46877"/>
          <a:stretch>
            <a:fillRect/>
          </a:stretch>
        </p:blipFill>
        <p:spPr bwMode="auto">
          <a:xfrm>
            <a:off x="9023764" y="1932709"/>
            <a:ext cx="2452896" cy="2324723"/>
          </a:xfrm>
          <a:prstGeom prst="rect">
            <a:avLst/>
          </a:prstGeom>
          <a:noFill/>
        </p:spPr>
      </p:pic>
      <p:pic>
        <p:nvPicPr>
          <p:cNvPr id="2060" name="Picture 12" descr="Image result for plastic playing piece"/>
          <p:cNvPicPr>
            <a:picLocks noChangeAspect="1" noChangeArrowheads="1"/>
          </p:cNvPicPr>
          <p:nvPr/>
        </p:nvPicPr>
        <p:blipFill>
          <a:blip r:embed="rId4"/>
          <a:srcRect/>
          <a:stretch>
            <a:fillRect/>
          </a:stretch>
        </p:blipFill>
        <p:spPr bwMode="auto">
          <a:xfrm>
            <a:off x="907673" y="295447"/>
            <a:ext cx="4919760" cy="2942018"/>
          </a:xfrm>
          <a:prstGeom prst="rect">
            <a:avLst/>
          </a:prstGeom>
          <a:noFill/>
        </p:spPr>
      </p:pic>
      <p:sp>
        <p:nvSpPr>
          <p:cNvPr id="2" name="Title 1"/>
          <p:cNvSpPr>
            <a:spLocks noGrp="1"/>
          </p:cNvSpPr>
          <p:nvPr>
            <p:ph type="title"/>
          </p:nvPr>
        </p:nvSpPr>
        <p:spPr>
          <a:xfrm>
            <a:off x="460375" y="0"/>
            <a:ext cx="8563389" cy="1152000"/>
          </a:xfrm>
        </p:spPr>
        <p:txBody>
          <a:bodyPr/>
          <a:lstStyle/>
          <a:p>
            <a:pPr algn="r"/>
            <a:r>
              <a:rPr lang="en-GB" sz="5400" dirty="0" smtClean="0"/>
              <a:t>HOW?</a:t>
            </a:r>
            <a:endParaRPr lang="en-GB" sz="5400" dirty="0"/>
          </a:p>
        </p:txBody>
      </p:sp>
      <p:sp>
        <p:nvSpPr>
          <p:cNvPr id="3" name="Content Placeholder 2"/>
          <p:cNvSpPr>
            <a:spLocks noGrp="1"/>
          </p:cNvSpPr>
          <p:nvPr>
            <p:ph sz="half" idx="1"/>
          </p:nvPr>
        </p:nvSpPr>
        <p:spPr>
          <a:xfrm>
            <a:off x="6813600" y="2951018"/>
            <a:ext cx="5378400" cy="4419584"/>
          </a:xfrm>
        </p:spPr>
        <p:txBody>
          <a:bodyPr/>
          <a:lstStyle/>
          <a:p>
            <a:pPr>
              <a:buNone/>
            </a:pPr>
            <a:endParaRPr lang="en-GB" sz="3600" dirty="0" smtClean="0"/>
          </a:p>
          <a:p>
            <a:pPr>
              <a:buNone/>
            </a:pPr>
            <a:endParaRPr lang="en-GB" sz="3600" b="1" dirty="0"/>
          </a:p>
          <a:p>
            <a:pPr>
              <a:buNone/>
            </a:pPr>
            <a:r>
              <a:rPr lang="en-GB" sz="4400" b="1" dirty="0" smtClean="0"/>
              <a:t>Limited professions</a:t>
            </a:r>
          </a:p>
          <a:p>
            <a:pPr>
              <a:buNone/>
            </a:pPr>
            <a:endParaRPr lang="en-GB" sz="3600" b="1" dirty="0"/>
          </a:p>
        </p:txBody>
      </p:sp>
      <p:sp>
        <p:nvSpPr>
          <p:cNvPr id="4" name="Content Placeholder 3"/>
          <p:cNvSpPr>
            <a:spLocks noGrp="1"/>
          </p:cNvSpPr>
          <p:nvPr>
            <p:ph sz="half" idx="2"/>
          </p:nvPr>
        </p:nvSpPr>
        <p:spPr>
          <a:xfrm>
            <a:off x="-1321512" y="1932709"/>
            <a:ext cx="5417127" cy="4396744"/>
          </a:xfrm>
        </p:spPr>
        <p:txBody>
          <a:bodyPr>
            <a:normAutofit/>
          </a:bodyPr>
          <a:lstStyle/>
          <a:p>
            <a:pPr algn="r">
              <a:buNone/>
            </a:pPr>
            <a:endParaRPr lang="en-GB" sz="3600" b="1" dirty="0" smtClean="0"/>
          </a:p>
          <a:p>
            <a:pPr algn="r">
              <a:buNone/>
            </a:pPr>
            <a:endParaRPr lang="en-GB" sz="3600" b="1" dirty="0"/>
          </a:p>
          <a:p>
            <a:pPr algn="r">
              <a:buNone/>
            </a:pPr>
            <a:r>
              <a:rPr lang="en-GB" sz="4400" b="1" dirty="0" smtClean="0"/>
              <a:t>All professions </a:t>
            </a:r>
          </a:p>
          <a:p>
            <a:pPr algn="r">
              <a:buNone/>
            </a:pPr>
            <a:endParaRPr lang="en-GB" sz="3600" b="1" dirty="0" smtClean="0"/>
          </a:p>
        </p:txBody>
      </p:sp>
      <p:grpSp>
        <p:nvGrpSpPr>
          <p:cNvPr id="7" name="Group 6"/>
          <p:cNvGrpSpPr/>
          <p:nvPr/>
        </p:nvGrpSpPr>
        <p:grpSpPr>
          <a:xfrm>
            <a:off x="4490469" y="3810039"/>
            <a:ext cx="1959709" cy="923330"/>
            <a:chOff x="4759036" y="1411200"/>
            <a:chExt cx="1959709" cy="923330"/>
          </a:xfrm>
        </p:grpSpPr>
        <p:sp>
          <p:nvSpPr>
            <p:cNvPr id="5" name="Left-Right Arrow 4"/>
            <p:cNvSpPr/>
            <p:nvPr/>
          </p:nvSpPr>
          <p:spPr>
            <a:xfrm>
              <a:off x="4759036" y="1411200"/>
              <a:ext cx="1959709" cy="92333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5320146" y="1411200"/>
              <a:ext cx="775854" cy="923330"/>
            </a:xfrm>
            <a:prstGeom prst="rect">
              <a:avLst/>
            </a:prstGeom>
            <a:noFill/>
          </p:spPr>
          <p:txBody>
            <a:bodyPr wrap="squar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pSp>
      <p:sp>
        <p:nvSpPr>
          <p:cNvPr id="2062" name="AutoShape 14" descr="Image result for classroom chair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2290" name="AutoShape 2" descr="Image result for hospit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560262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Image result for classroom chair clipart"/>
          <p:cNvPicPr>
            <a:picLocks noChangeAspect="1" noChangeArrowheads="1"/>
          </p:cNvPicPr>
          <p:nvPr/>
        </p:nvPicPr>
        <p:blipFill>
          <a:blip r:embed="rId3"/>
          <a:srcRect/>
          <a:stretch>
            <a:fillRect/>
          </a:stretch>
        </p:blipFill>
        <p:spPr bwMode="auto">
          <a:xfrm>
            <a:off x="460375" y="618003"/>
            <a:ext cx="3749015" cy="2208324"/>
          </a:xfrm>
          <a:prstGeom prst="rect">
            <a:avLst/>
          </a:prstGeom>
          <a:noFill/>
        </p:spPr>
      </p:pic>
      <p:sp>
        <p:nvSpPr>
          <p:cNvPr id="2" name="Title 1"/>
          <p:cNvSpPr>
            <a:spLocks noGrp="1"/>
          </p:cNvSpPr>
          <p:nvPr>
            <p:ph type="title"/>
          </p:nvPr>
        </p:nvSpPr>
        <p:spPr>
          <a:xfrm>
            <a:off x="460375" y="0"/>
            <a:ext cx="8563389" cy="1152000"/>
          </a:xfrm>
        </p:spPr>
        <p:txBody>
          <a:bodyPr/>
          <a:lstStyle/>
          <a:p>
            <a:pPr algn="r"/>
            <a:r>
              <a:rPr lang="en-GB" sz="5400" dirty="0" smtClean="0"/>
              <a:t>HOW?</a:t>
            </a:r>
            <a:endParaRPr lang="en-GB" sz="5400" dirty="0"/>
          </a:p>
        </p:txBody>
      </p:sp>
      <p:sp>
        <p:nvSpPr>
          <p:cNvPr id="3" name="Content Placeholder 2"/>
          <p:cNvSpPr>
            <a:spLocks noGrp="1"/>
          </p:cNvSpPr>
          <p:nvPr>
            <p:ph sz="half" idx="1"/>
          </p:nvPr>
        </p:nvSpPr>
        <p:spPr>
          <a:xfrm>
            <a:off x="460375" y="1683327"/>
            <a:ext cx="4030094" cy="3630749"/>
          </a:xfrm>
        </p:spPr>
        <p:txBody>
          <a:bodyPr/>
          <a:lstStyle/>
          <a:p>
            <a:pPr algn="r">
              <a:buNone/>
            </a:pPr>
            <a:endParaRPr lang="en-GB" sz="3600" dirty="0" smtClean="0"/>
          </a:p>
          <a:p>
            <a:pPr algn="r">
              <a:buNone/>
            </a:pPr>
            <a:endParaRPr lang="en-GB" sz="3600" b="1" dirty="0"/>
          </a:p>
          <a:p>
            <a:pPr algn="r">
              <a:buNone/>
            </a:pPr>
            <a:r>
              <a:rPr lang="en-GB" sz="4400" b="1" dirty="0" smtClean="0"/>
              <a:t>Classroom</a:t>
            </a:r>
            <a:endParaRPr lang="en-GB" sz="4400" b="1" dirty="0"/>
          </a:p>
        </p:txBody>
      </p:sp>
      <p:sp>
        <p:nvSpPr>
          <p:cNvPr id="4" name="Content Placeholder 3"/>
          <p:cNvSpPr>
            <a:spLocks noGrp="1"/>
          </p:cNvSpPr>
          <p:nvPr>
            <p:ph sz="half" idx="2"/>
          </p:nvPr>
        </p:nvSpPr>
        <p:spPr>
          <a:xfrm>
            <a:off x="6774873" y="3117273"/>
            <a:ext cx="5417127" cy="4396744"/>
          </a:xfrm>
        </p:spPr>
        <p:txBody>
          <a:bodyPr>
            <a:normAutofit/>
          </a:bodyPr>
          <a:lstStyle/>
          <a:p>
            <a:pPr>
              <a:buNone/>
            </a:pPr>
            <a:endParaRPr lang="en-GB" sz="3600" b="1" dirty="0" smtClean="0"/>
          </a:p>
          <a:p>
            <a:pPr>
              <a:buNone/>
            </a:pPr>
            <a:endParaRPr lang="en-GB" sz="3600" b="1" dirty="0" smtClean="0"/>
          </a:p>
          <a:p>
            <a:pPr>
              <a:buNone/>
            </a:pPr>
            <a:r>
              <a:rPr lang="en-GB" sz="4400" b="1" dirty="0" smtClean="0"/>
              <a:t>Practice </a:t>
            </a:r>
            <a:endParaRPr lang="en-GB" sz="4400" b="1" dirty="0"/>
          </a:p>
        </p:txBody>
      </p:sp>
      <p:grpSp>
        <p:nvGrpSpPr>
          <p:cNvPr id="7" name="Group 6"/>
          <p:cNvGrpSpPr/>
          <p:nvPr/>
        </p:nvGrpSpPr>
        <p:grpSpPr>
          <a:xfrm>
            <a:off x="4375077" y="3806791"/>
            <a:ext cx="1959709" cy="923330"/>
            <a:chOff x="4759036" y="1411200"/>
            <a:chExt cx="1959709" cy="923330"/>
          </a:xfrm>
        </p:grpSpPr>
        <p:sp>
          <p:nvSpPr>
            <p:cNvPr id="5" name="Left-Right Arrow 4"/>
            <p:cNvSpPr/>
            <p:nvPr/>
          </p:nvSpPr>
          <p:spPr>
            <a:xfrm>
              <a:off x="4759036" y="1411200"/>
              <a:ext cx="1959709" cy="92333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5320146" y="1411200"/>
              <a:ext cx="775854" cy="923330"/>
            </a:xfrm>
            <a:prstGeom prst="rect">
              <a:avLst/>
            </a:prstGeom>
            <a:noFill/>
          </p:spPr>
          <p:txBody>
            <a:bodyPr wrap="squar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pSp>
      <p:sp>
        <p:nvSpPr>
          <p:cNvPr id="2062" name="AutoShape 14" descr="Image result for classroom chair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2290" name="AutoShape 2" descr="Image result for hospit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2292" name="Picture 4" descr="Image result for hospital "/>
          <p:cNvPicPr>
            <a:picLocks noChangeAspect="1" noChangeArrowheads="1"/>
          </p:cNvPicPr>
          <p:nvPr/>
        </p:nvPicPr>
        <p:blipFill>
          <a:blip r:embed="rId4"/>
          <a:srcRect/>
          <a:stretch>
            <a:fillRect/>
          </a:stretch>
        </p:blipFill>
        <p:spPr bwMode="auto">
          <a:xfrm>
            <a:off x="9642764" y="3806791"/>
            <a:ext cx="2007312" cy="2356409"/>
          </a:xfrm>
          <a:prstGeom prst="rect">
            <a:avLst/>
          </a:prstGeom>
          <a:noFill/>
        </p:spPr>
      </p:pic>
      <p:grpSp>
        <p:nvGrpSpPr>
          <p:cNvPr id="18" name="Group 17"/>
          <p:cNvGrpSpPr/>
          <p:nvPr/>
        </p:nvGrpSpPr>
        <p:grpSpPr>
          <a:xfrm>
            <a:off x="5762022" y="858664"/>
            <a:ext cx="2025701" cy="3345606"/>
            <a:chOff x="6224620" y="1003792"/>
            <a:chExt cx="2025701" cy="3345606"/>
          </a:xfrm>
        </p:grpSpPr>
        <p:sp>
          <p:nvSpPr>
            <p:cNvPr id="17" name="Left Arrow 16"/>
            <p:cNvSpPr/>
            <p:nvPr/>
          </p:nvSpPr>
          <p:spPr>
            <a:xfrm rot="18786068">
              <a:off x="5564668" y="1663744"/>
              <a:ext cx="3345606" cy="2025701"/>
            </a:xfrm>
            <a:prstGeom prst="lef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rot="18718322">
              <a:off x="5651329" y="2120255"/>
              <a:ext cx="3135795"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simulation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extLst>
      <p:ext uri="{BB962C8B-B14F-4D97-AF65-F5344CB8AC3E}">
        <p14:creationId xmlns:p14="http://schemas.microsoft.com/office/powerpoint/2010/main" val="656026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259200"/>
            <a:ext cx="8563389" cy="1152000"/>
          </a:xfrm>
        </p:spPr>
        <p:txBody>
          <a:bodyPr/>
          <a:lstStyle/>
          <a:p>
            <a:pPr algn="r"/>
            <a:r>
              <a:rPr lang="en-GB" sz="5400" dirty="0" smtClean="0"/>
              <a:t>WHAT?</a:t>
            </a:r>
            <a:endParaRPr lang="en-GB" sz="5400" dirty="0"/>
          </a:p>
        </p:txBody>
      </p:sp>
      <p:sp>
        <p:nvSpPr>
          <p:cNvPr id="3" name="Content Placeholder 2"/>
          <p:cNvSpPr>
            <a:spLocks noGrp="1"/>
          </p:cNvSpPr>
          <p:nvPr>
            <p:ph sz="half" idx="1"/>
          </p:nvPr>
        </p:nvSpPr>
        <p:spPr>
          <a:xfrm>
            <a:off x="1288473" y="1830388"/>
            <a:ext cx="3015818" cy="4752000"/>
          </a:xfrm>
        </p:spPr>
        <p:txBody>
          <a:bodyPr/>
          <a:lstStyle/>
          <a:p>
            <a:pPr algn="r">
              <a:buNone/>
            </a:pPr>
            <a:endParaRPr lang="en-GB" sz="3600" dirty="0" smtClean="0"/>
          </a:p>
          <a:p>
            <a:pPr algn="r">
              <a:buNone/>
            </a:pPr>
            <a:endParaRPr lang="en-GB" sz="3600" b="1" dirty="0"/>
          </a:p>
          <a:p>
            <a:pPr algn="r">
              <a:buNone/>
            </a:pPr>
            <a:r>
              <a:rPr lang="en-GB" sz="4400" b="1" dirty="0" smtClean="0"/>
              <a:t>Action </a:t>
            </a:r>
          </a:p>
          <a:p>
            <a:endParaRPr lang="en-GB" b="1" dirty="0" smtClean="0"/>
          </a:p>
          <a:p>
            <a:endParaRPr lang="en-GB" dirty="0" smtClean="0"/>
          </a:p>
          <a:p>
            <a:endParaRPr lang="en-GB" dirty="0"/>
          </a:p>
          <a:p>
            <a:endParaRPr lang="en-GB" dirty="0"/>
          </a:p>
        </p:txBody>
      </p:sp>
      <p:sp>
        <p:nvSpPr>
          <p:cNvPr id="4" name="Content Placeholder 3"/>
          <p:cNvSpPr>
            <a:spLocks noGrp="1"/>
          </p:cNvSpPr>
          <p:nvPr>
            <p:ph sz="half" idx="2"/>
          </p:nvPr>
        </p:nvSpPr>
        <p:spPr>
          <a:xfrm>
            <a:off x="6264000" y="1830388"/>
            <a:ext cx="5378400" cy="4752000"/>
          </a:xfrm>
        </p:spPr>
        <p:txBody>
          <a:bodyPr>
            <a:normAutofit/>
          </a:bodyPr>
          <a:lstStyle/>
          <a:p>
            <a:pPr>
              <a:buNone/>
            </a:pPr>
            <a:endParaRPr lang="en-GB" sz="3600" dirty="0" smtClean="0"/>
          </a:p>
          <a:p>
            <a:pPr>
              <a:buNone/>
            </a:pPr>
            <a:endParaRPr lang="en-GB" sz="3600" b="1" dirty="0" smtClean="0"/>
          </a:p>
          <a:p>
            <a:pPr>
              <a:buNone/>
            </a:pPr>
            <a:endParaRPr lang="en-GB" sz="3600" b="1" dirty="0" smtClean="0"/>
          </a:p>
          <a:p>
            <a:pPr>
              <a:buNone/>
            </a:pPr>
            <a:endParaRPr lang="en-GB" sz="3600" b="1" dirty="0" smtClean="0"/>
          </a:p>
          <a:p>
            <a:pPr>
              <a:buNone/>
            </a:pPr>
            <a:r>
              <a:rPr lang="en-GB" sz="4400" b="1" dirty="0" smtClean="0"/>
              <a:t>Reflection </a:t>
            </a:r>
            <a:endParaRPr lang="en-GB" sz="4400" b="1" dirty="0"/>
          </a:p>
        </p:txBody>
      </p:sp>
      <p:grpSp>
        <p:nvGrpSpPr>
          <p:cNvPr id="5" name="Group 4"/>
          <p:cNvGrpSpPr/>
          <p:nvPr/>
        </p:nvGrpSpPr>
        <p:grpSpPr>
          <a:xfrm>
            <a:off x="4304291" y="3484089"/>
            <a:ext cx="1959709" cy="923330"/>
            <a:chOff x="4759036" y="1411200"/>
            <a:chExt cx="1959709" cy="923330"/>
          </a:xfrm>
        </p:grpSpPr>
        <p:sp>
          <p:nvSpPr>
            <p:cNvPr id="6" name="Left-Right Arrow 5"/>
            <p:cNvSpPr/>
            <p:nvPr/>
          </p:nvSpPr>
          <p:spPr>
            <a:xfrm>
              <a:off x="4759036" y="1411200"/>
              <a:ext cx="1959709" cy="92333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5320146" y="1411200"/>
              <a:ext cx="775854" cy="923330"/>
            </a:xfrm>
            <a:prstGeom prst="rect">
              <a:avLst/>
            </a:prstGeom>
            <a:noFill/>
          </p:spPr>
          <p:txBody>
            <a:bodyPr wrap="squar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pSp>
      <p:sp>
        <p:nvSpPr>
          <p:cNvPr id="10248" name="AutoShape 8" descr="Image result for safety hat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2" name="AutoShape 12"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4" name="AutoShape 14"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6" name="AutoShape 16"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8" name="AutoShape 18"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60" name="AutoShape 20" descr="Image result for danger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264" name="Picture 24" descr="Image result for action clipart"/>
          <p:cNvPicPr>
            <a:picLocks noChangeAspect="1" noChangeArrowheads="1"/>
          </p:cNvPicPr>
          <p:nvPr/>
        </p:nvPicPr>
        <p:blipFill>
          <a:blip r:embed="rId3"/>
          <a:srcRect/>
          <a:stretch>
            <a:fillRect/>
          </a:stretch>
        </p:blipFill>
        <p:spPr bwMode="auto">
          <a:xfrm>
            <a:off x="751320" y="653664"/>
            <a:ext cx="2677680" cy="2406524"/>
          </a:xfrm>
          <a:prstGeom prst="rect">
            <a:avLst/>
          </a:prstGeom>
          <a:noFill/>
        </p:spPr>
      </p:pic>
      <p:sp>
        <p:nvSpPr>
          <p:cNvPr id="10266" name="AutoShape 26" descr="Image result for reflection clipart"/>
          <p:cNvSpPr>
            <a:spLocks noChangeAspect="1" noChangeArrowheads="1"/>
          </p:cNvSpPr>
          <p:nvPr/>
        </p:nvSpPr>
        <p:spPr bwMode="auto">
          <a:xfrm>
            <a:off x="155575" y="-1684338"/>
            <a:ext cx="2743200" cy="35147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268" name="Picture 28" descr="Image result for thinking clipart"/>
          <p:cNvPicPr>
            <a:picLocks noChangeAspect="1" noChangeArrowheads="1"/>
          </p:cNvPicPr>
          <p:nvPr/>
        </p:nvPicPr>
        <p:blipFill>
          <a:blip r:embed="rId4"/>
          <a:srcRect/>
          <a:stretch>
            <a:fillRect/>
          </a:stretch>
        </p:blipFill>
        <p:spPr bwMode="auto">
          <a:xfrm>
            <a:off x="9002575" y="3484089"/>
            <a:ext cx="3189425" cy="3098299"/>
          </a:xfrm>
          <a:prstGeom prst="rect">
            <a:avLst/>
          </a:prstGeom>
          <a:noFill/>
        </p:spPr>
      </p:pic>
    </p:spTree>
    <p:extLst>
      <p:ext uri="{BB962C8B-B14F-4D97-AF65-F5344CB8AC3E}">
        <p14:creationId xmlns:p14="http://schemas.microsoft.com/office/powerpoint/2010/main" val="730615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Image result for medical equipment clipart"/>
          <p:cNvPicPr>
            <a:picLocks noChangeAspect="1" noChangeArrowheads="1"/>
          </p:cNvPicPr>
          <p:nvPr/>
        </p:nvPicPr>
        <p:blipFill>
          <a:blip r:embed="rId3"/>
          <a:srcRect/>
          <a:stretch>
            <a:fillRect/>
          </a:stretch>
        </p:blipFill>
        <p:spPr bwMode="auto">
          <a:xfrm rot="10800000">
            <a:off x="9063789" y="1990458"/>
            <a:ext cx="2324646" cy="2416961"/>
          </a:xfrm>
          <a:prstGeom prst="rect">
            <a:avLst/>
          </a:prstGeom>
          <a:noFill/>
        </p:spPr>
      </p:pic>
      <p:pic>
        <p:nvPicPr>
          <p:cNvPr id="10242" name="Picture 2" descr="Image result for team building game clipart"/>
          <p:cNvPicPr>
            <a:picLocks noChangeAspect="1" noChangeArrowheads="1"/>
          </p:cNvPicPr>
          <p:nvPr/>
        </p:nvPicPr>
        <p:blipFill>
          <a:blip r:embed="rId4"/>
          <a:srcRect/>
          <a:stretch>
            <a:fillRect/>
          </a:stretch>
        </p:blipFill>
        <p:spPr bwMode="auto">
          <a:xfrm>
            <a:off x="460375" y="-15260"/>
            <a:ext cx="3803891" cy="2852919"/>
          </a:xfrm>
          <a:prstGeom prst="rect">
            <a:avLst/>
          </a:prstGeom>
          <a:noFill/>
        </p:spPr>
      </p:pic>
      <p:sp>
        <p:nvSpPr>
          <p:cNvPr id="2" name="Title 1"/>
          <p:cNvSpPr>
            <a:spLocks noGrp="1"/>
          </p:cNvSpPr>
          <p:nvPr>
            <p:ph type="title"/>
          </p:nvPr>
        </p:nvSpPr>
        <p:spPr>
          <a:xfrm>
            <a:off x="500400" y="259200"/>
            <a:ext cx="8563389" cy="1152000"/>
          </a:xfrm>
        </p:spPr>
        <p:txBody>
          <a:bodyPr/>
          <a:lstStyle/>
          <a:p>
            <a:pPr algn="r"/>
            <a:r>
              <a:rPr lang="en-GB" sz="5400" dirty="0" smtClean="0"/>
              <a:t>WHAT?</a:t>
            </a:r>
            <a:endParaRPr lang="en-GB" sz="5400" dirty="0"/>
          </a:p>
        </p:txBody>
      </p:sp>
      <p:sp>
        <p:nvSpPr>
          <p:cNvPr id="3" name="Content Placeholder 2"/>
          <p:cNvSpPr>
            <a:spLocks noGrp="1"/>
          </p:cNvSpPr>
          <p:nvPr>
            <p:ph sz="half" idx="1"/>
          </p:nvPr>
        </p:nvSpPr>
        <p:spPr>
          <a:xfrm>
            <a:off x="1955799" y="1830388"/>
            <a:ext cx="2348491" cy="2577031"/>
          </a:xfrm>
        </p:spPr>
        <p:txBody>
          <a:bodyPr>
            <a:normAutofit lnSpcReduction="10000"/>
          </a:bodyPr>
          <a:lstStyle/>
          <a:p>
            <a:pPr algn="r">
              <a:buNone/>
            </a:pPr>
            <a:endParaRPr lang="en-GB" sz="3600" dirty="0" smtClean="0"/>
          </a:p>
          <a:p>
            <a:pPr algn="r">
              <a:buNone/>
            </a:pPr>
            <a:r>
              <a:rPr lang="en-GB" sz="4400" b="1" dirty="0" smtClean="0"/>
              <a:t>Generic</a:t>
            </a:r>
          </a:p>
          <a:p>
            <a:pPr algn="r">
              <a:buNone/>
            </a:pPr>
            <a:endParaRPr lang="en-GB" sz="3600" b="1" dirty="0"/>
          </a:p>
          <a:p>
            <a:pPr algn="r">
              <a:buNone/>
            </a:pPr>
            <a:r>
              <a:rPr lang="en-GB" sz="3600" b="1" dirty="0" smtClean="0"/>
              <a:t> </a:t>
            </a:r>
            <a:endParaRPr lang="en-GB" b="1" dirty="0" smtClean="0"/>
          </a:p>
          <a:p>
            <a:endParaRPr lang="en-GB" b="1" dirty="0" smtClean="0"/>
          </a:p>
          <a:p>
            <a:endParaRPr lang="en-GB" dirty="0" smtClean="0"/>
          </a:p>
          <a:p>
            <a:endParaRPr lang="en-GB" dirty="0"/>
          </a:p>
          <a:p>
            <a:endParaRPr lang="en-GB" dirty="0"/>
          </a:p>
        </p:txBody>
      </p:sp>
      <p:sp>
        <p:nvSpPr>
          <p:cNvPr id="4" name="Content Placeholder 3"/>
          <p:cNvSpPr>
            <a:spLocks noGrp="1"/>
          </p:cNvSpPr>
          <p:nvPr>
            <p:ph sz="half" idx="2"/>
          </p:nvPr>
        </p:nvSpPr>
        <p:spPr>
          <a:xfrm>
            <a:off x="6374589" y="3747982"/>
            <a:ext cx="5378400" cy="4752000"/>
          </a:xfrm>
        </p:spPr>
        <p:txBody>
          <a:bodyPr>
            <a:normAutofit lnSpcReduction="10000"/>
          </a:bodyPr>
          <a:lstStyle/>
          <a:p>
            <a:pPr>
              <a:buNone/>
            </a:pPr>
            <a:endParaRPr lang="en-GB" sz="3600" dirty="0" smtClean="0"/>
          </a:p>
          <a:p>
            <a:pPr>
              <a:buNone/>
            </a:pPr>
            <a:r>
              <a:rPr lang="en-GB" sz="4400" b="1" dirty="0" smtClean="0"/>
              <a:t>Clinically Applied</a:t>
            </a:r>
          </a:p>
          <a:p>
            <a:pPr>
              <a:buNone/>
            </a:pPr>
            <a:endParaRPr lang="en-GB" sz="3600" b="1" dirty="0"/>
          </a:p>
          <a:p>
            <a:pPr>
              <a:buNone/>
            </a:pPr>
            <a:endParaRPr lang="en-GB" sz="3600" b="1" dirty="0"/>
          </a:p>
        </p:txBody>
      </p:sp>
      <p:grpSp>
        <p:nvGrpSpPr>
          <p:cNvPr id="5" name="Group 4"/>
          <p:cNvGrpSpPr/>
          <p:nvPr/>
        </p:nvGrpSpPr>
        <p:grpSpPr>
          <a:xfrm>
            <a:off x="4304291" y="3484089"/>
            <a:ext cx="1959709" cy="923330"/>
            <a:chOff x="4759036" y="1411200"/>
            <a:chExt cx="1959709" cy="923330"/>
          </a:xfrm>
        </p:grpSpPr>
        <p:sp>
          <p:nvSpPr>
            <p:cNvPr id="6" name="Left-Right Arrow 5"/>
            <p:cNvSpPr/>
            <p:nvPr/>
          </p:nvSpPr>
          <p:spPr>
            <a:xfrm>
              <a:off x="4759036" y="1411200"/>
              <a:ext cx="1959709" cy="92333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5320146" y="1411200"/>
              <a:ext cx="775854" cy="923330"/>
            </a:xfrm>
            <a:prstGeom prst="rect">
              <a:avLst/>
            </a:prstGeom>
            <a:noFill/>
          </p:spPr>
          <p:txBody>
            <a:bodyPr wrap="squar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pSp>
      <p:sp>
        <p:nvSpPr>
          <p:cNvPr id="10248" name="AutoShape 8" descr="Image result for safety hat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2" name="AutoShape 12"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4" name="AutoShape 14"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6" name="AutoShape 16"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8" name="AutoShape 18"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60" name="AutoShape 20" descr="Image result for danger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66" name="AutoShape 26" descr="Image result for reflection clipart"/>
          <p:cNvSpPr>
            <a:spLocks noChangeAspect="1" noChangeArrowheads="1"/>
          </p:cNvSpPr>
          <p:nvPr/>
        </p:nvSpPr>
        <p:spPr bwMode="auto">
          <a:xfrm>
            <a:off x="155575" y="-1684338"/>
            <a:ext cx="2743200" cy="35147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730615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2" name="Picture 22" descr="Image result for danger sign clipart"/>
          <p:cNvPicPr>
            <a:picLocks noChangeAspect="1" noChangeArrowheads="1"/>
          </p:cNvPicPr>
          <p:nvPr/>
        </p:nvPicPr>
        <p:blipFill>
          <a:blip r:embed="rId3"/>
          <a:srcRect/>
          <a:stretch>
            <a:fillRect/>
          </a:stretch>
        </p:blipFill>
        <p:spPr bwMode="auto">
          <a:xfrm>
            <a:off x="9601200" y="3800155"/>
            <a:ext cx="2590800" cy="2074705"/>
          </a:xfrm>
          <a:prstGeom prst="rect">
            <a:avLst/>
          </a:prstGeom>
          <a:noFill/>
        </p:spPr>
      </p:pic>
      <p:pic>
        <p:nvPicPr>
          <p:cNvPr id="10250" name="Picture 10" descr="Image result for safety hat clipart"/>
          <p:cNvPicPr>
            <a:picLocks noChangeAspect="1" noChangeArrowheads="1"/>
          </p:cNvPicPr>
          <p:nvPr/>
        </p:nvPicPr>
        <p:blipFill>
          <a:blip r:embed="rId4">
            <a:lum bright="7000"/>
          </a:blip>
          <a:srcRect/>
          <a:stretch>
            <a:fillRect/>
          </a:stretch>
        </p:blipFill>
        <p:spPr bwMode="auto">
          <a:xfrm>
            <a:off x="460375" y="0"/>
            <a:ext cx="2438400" cy="3444724"/>
          </a:xfrm>
          <a:prstGeom prst="rect">
            <a:avLst/>
          </a:prstGeom>
          <a:noFill/>
        </p:spPr>
      </p:pic>
      <p:sp>
        <p:nvSpPr>
          <p:cNvPr id="2" name="Title 1"/>
          <p:cNvSpPr>
            <a:spLocks noGrp="1"/>
          </p:cNvSpPr>
          <p:nvPr>
            <p:ph type="title"/>
          </p:nvPr>
        </p:nvSpPr>
        <p:spPr>
          <a:xfrm>
            <a:off x="500400" y="259200"/>
            <a:ext cx="8563389" cy="1152000"/>
          </a:xfrm>
        </p:spPr>
        <p:txBody>
          <a:bodyPr/>
          <a:lstStyle/>
          <a:p>
            <a:pPr algn="r"/>
            <a:r>
              <a:rPr lang="en-GB" sz="5400" dirty="0" smtClean="0"/>
              <a:t>WHAT?</a:t>
            </a:r>
            <a:endParaRPr lang="en-GB" sz="5400" dirty="0"/>
          </a:p>
        </p:txBody>
      </p:sp>
      <p:sp>
        <p:nvSpPr>
          <p:cNvPr id="3" name="Content Placeholder 2"/>
          <p:cNvSpPr>
            <a:spLocks noGrp="1"/>
          </p:cNvSpPr>
          <p:nvPr>
            <p:ph sz="half" idx="1"/>
          </p:nvPr>
        </p:nvSpPr>
        <p:spPr>
          <a:xfrm>
            <a:off x="0" y="2095632"/>
            <a:ext cx="4274466" cy="3224513"/>
          </a:xfrm>
        </p:spPr>
        <p:txBody>
          <a:bodyPr>
            <a:noAutofit/>
          </a:bodyPr>
          <a:lstStyle/>
          <a:p>
            <a:pPr algn="r">
              <a:buNone/>
            </a:pPr>
            <a:endParaRPr lang="en-GB" sz="4400" b="1" dirty="0"/>
          </a:p>
          <a:p>
            <a:pPr algn="r">
              <a:buNone/>
            </a:pPr>
            <a:r>
              <a:rPr lang="en-GB" sz="4400" b="1" dirty="0" smtClean="0"/>
              <a:t>Safe but idealised</a:t>
            </a:r>
          </a:p>
          <a:p>
            <a:pPr algn="r">
              <a:buNone/>
            </a:pPr>
            <a:endParaRPr lang="en-GB" sz="4400" b="1" dirty="0"/>
          </a:p>
          <a:p>
            <a:pPr algn="r">
              <a:buNone/>
            </a:pPr>
            <a:r>
              <a:rPr lang="en-GB" sz="4400" b="1" dirty="0" smtClean="0"/>
              <a:t> </a:t>
            </a:r>
          </a:p>
          <a:p>
            <a:endParaRPr lang="en-GB" sz="4400" b="1" dirty="0" smtClean="0"/>
          </a:p>
          <a:p>
            <a:endParaRPr lang="en-GB" sz="4400" dirty="0" smtClean="0"/>
          </a:p>
          <a:p>
            <a:endParaRPr lang="en-GB" sz="4400" dirty="0"/>
          </a:p>
          <a:p>
            <a:endParaRPr lang="en-GB" sz="4400" dirty="0"/>
          </a:p>
        </p:txBody>
      </p:sp>
      <p:sp>
        <p:nvSpPr>
          <p:cNvPr id="4" name="Content Placeholder 3"/>
          <p:cNvSpPr>
            <a:spLocks noGrp="1"/>
          </p:cNvSpPr>
          <p:nvPr>
            <p:ph sz="half" idx="2"/>
          </p:nvPr>
        </p:nvSpPr>
        <p:spPr>
          <a:xfrm>
            <a:off x="6264000" y="2944145"/>
            <a:ext cx="5378400" cy="4752000"/>
          </a:xfrm>
        </p:spPr>
        <p:txBody>
          <a:bodyPr>
            <a:normAutofit/>
          </a:bodyPr>
          <a:lstStyle/>
          <a:p>
            <a:pPr>
              <a:buNone/>
            </a:pPr>
            <a:endParaRPr lang="en-GB" sz="3600" dirty="0" smtClean="0"/>
          </a:p>
          <a:p>
            <a:pPr>
              <a:buNone/>
            </a:pPr>
            <a:endParaRPr lang="en-GB" sz="3600" b="1" dirty="0"/>
          </a:p>
          <a:p>
            <a:pPr>
              <a:buNone/>
            </a:pPr>
            <a:r>
              <a:rPr lang="en-GB" sz="4400" b="1" dirty="0" smtClean="0"/>
              <a:t>Open but danger</a:t>
            </a:r>
          </a:p>
          <a:p>
            <a:pPr>
              <a:buNone/>
            </a:pPr>
            <a:endParaRPr lang="en-GB" sz="3600" b="1" dirty="0" smtClean="0"/>
          </a:p>
          <a:p>
            <a:pPr>
              <a:buNone/>
            </a:pPr>
            <a:r>
              <a:rPr lang="en-GB" sz="3600" b="1" dirty="0" smtClean="0"/>
              <a:t> </a:t>
            </a:r>
            <a:endParaRPr lang="en-GB" sz="3600" b="1" dirty="0"/>
          </a:p>
        </p:txBody>
      </p:sp>
      <p:grpSp>
        <p:nvGrpSpPr>
          <p:cNvPr id="5" name="Group 4"/>
          <p:cNvGrpSpPr/>
          <p:nvPr/>
        </p:nvGrpSpPr>
        <p:grpSpPr>
          <a:xfrm>
            <a:off x="4304291" y="3484089"/>
            <a:ext cx="1959709" cy="923330"/>
            <a:chOff x="4759036" y="1411200"/>
            <a:chExt cx="1959709" cy="923330"/>
          </a:xfrm>
        </p:grpSpPr>
        <p:sp>
          <p:nvSpPr>
            <p:cNvPr id="6" name="Left-Right Arrow 5"/>
            <p:cNvSpPr/>
            <p:nvPr/>
          </p:nvSpPr>
          <p:spPr>
            <a:xfrm>
              <a:off x="4759036" y="1411200"/>
              <a:ext cx="1959709" cy="92333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5320146" y="1411200"/>
              <a:ext cx="775854" cy="923330"/>
            </a:xfrm>
            <a:prstGeom prst="rect">
              <a:avLst/>
            </a:prstGeom>
            <a:noFill/>
          </p:spPr>
          <p:txBody>
            <a:bodyPr wrap="squar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pSp>
      <p:sp>
        <p:nvSpPr>
          <p:cNvPr id="10248" name="AutoShape 8" descr="Image result for safety hat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2" name="AutoShape 12"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4" name="AutoShape 14"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6" name="AutoShape 16"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58" name="AutoShape 18" descr="Image result for caution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60" name="AutoShape 20" descr="Image result for danger sign clip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66" name="AutoShape 26" descr="Image result for reflection clipart"/>
          <p:cNvSpPr>
            <a:spLocks noChangeAspect="1" noChangeArrowheads="1"/>
          </p:cNvSpPr>
          <p:nvPr/>
        </p:nvSpPr>
        <p:spPr bwMode="auto">
          <a:xfrm>
            <a:off x="155575" y="-1684338"/>
            <a:ext cx="2743200" cy="35147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730615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 y="259200"/>
            <a:ext cx="8176415" cy="1728000"/>
          </a:xfrm>
        </p:spPr>
        <p:txBody>
          <a:bodyPr>
            <a:normAutofit/>
          </a:bodyPr>
          <a:lstStyle/>
          <a:p>
            <a:r>
              <a:rPr lang="en-GB" sz="4800" b="1" dirty="0">
                <a:solidFill>
                  <a:srgbClr val="002060"/>
                </a:solidFill>
              </a:rPr>
              <a:t>Inter Professional Learning</a:t>
            </a:r>
            <a:br>
              <a:rPr lang="en-GB" sz="4800" b="1" dirty="0">
                <a:solidFill>
                  <a:srgbClr val="002060"/>
                </a:solidFill>
              </a:rPr>
            </a:br>
            <a:endParaRPr lang="en-GB" sz="4800" dirty="0"/>
          </a:p>
        </p:txBody>
      </p:sp>
      <p:sp>
        <p:nvSpPr>
          <p:cNvPr id="3" name="Text Placeholder 2"/>
          <p:cNvSpPr>
            <a:spLocks noGrp="1"/>
          </p:cNvSpPr>
          <p:nvPr>
            <p:ph type="body" sz="quarter" idx="10"/>
          </p:nvPr>
        </p:nvSpPr>
        <p:spPr>
          <a:xfrm>
            <a:off x="449999" y="1987200"/>
            <a:ext cx="8840211" cy="4030133"/>
          </a:xfrm>
        </p:spPr>
        <p:txBody>
          <a:bodyPr/>
          <a:lstStyle/>
          <a:p>
            <a:r>
              <a:rPr lang="en-GB" sz="4400" b="1" dirty="0" smtClean="0"/>
              <a:t>WHEN? – Early Undergraduate  &amp;  Postgraduate</a:t>
            </a:r>
          </a:p>
          <a:p>
            <a:r>
              <a:rPr lang="en-GB" sz="4400" b="1" dirty="0" smtClean="0"/>
              <a:t>HOW? – Group and environment</a:t>
            </a:r>
          </a:p>
          <a:p>
            <a:r>
              <a:rPr lang="en-GB" sz="4400" b="1" dirty="0" smtClean="0"/>
              <a:t>WHAT? – Open, active &amp;</a:t>
            </a:r>
          </a:p>
          <a:p>
            <a:r>
              <a:rPr lang="en-GB" sz="4400" b="1" dirty="0" smtClean="0"/>
              <a:t> reflective</a:t>
            </a:r>
          </a:p>
        </p:txBody>
      </p:sp>
    </p:spTree>
    <p:extLst>
      <p:ext uri="{BB962C8B-B14F-4D97-AF65-F5344CB8AC3E}">
        <p14:creationId xmlns:p14="http://schemas.microsoft.com/office/powerpoint/2010/main" val="2912057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br>
              <a:rPr lang="en-GB" dirty="0" smtClean="0"/>
            </a:br>
            <a:endParaRPr lang="en-GB" dirty="0"/>
          </a:p>
        </p:txBody>
      </p:sp>
      <p:sp>
        <p:nvSpPr>
          <p:cNvPr id="3" name="Content Placeholder 2"/>
          <p:cNvSpPr>
            <a:spLocks noGrp="1"/>
          </p:cNvSpPr>
          <p:nvPr>
            <p:ph idx="1"/>
          </p:nvPr>
        </p:nvSpPr>
        <p:spPr>
          <a:xfrm>
            <a:off x="500400" y="540326"/>
            <a:ext cx="11142000" cy="5779511"/>
          </a:xfrm>
        </p:spPr>
        <p:txBody>
          <a:bodyPr/>
          <a:lstStyle/>
          <a:p>
            <a:r>
              <a:rPr lang="en-GB" sz="2000" dirty="0"/>
              <a:t>Way D O, Busing N and Jones L (2002) </a:t>
            </a:r>
            <a:r>
              <a:rPr lang="en-GB" sz="2000" i="1" dirty="0"/>
              <a:t>Implementing Strategies: collaboration in primary care – family doctors and nurse practitioners delivering shared care</a:t>
            </a:r>
            <a:r>
              <a:rPr lang="en-GB" sz="2000" dirty="0"/>
              <a:t>. Ontario College of Family Physicians, Toronto</a:t>
            </a:r>
            <a:r>
              <a:rPr lang="en-GB" sz="2000" dirty="0" smtClean="0"/>
              <a:t>.</a:t>
            </a:r>
          </a:p>
          <a:p>
            <a:r>
              <a:rPr lang="en-GB" sz="2000" dirty="0" smtClean="0"/>
              <a:t>The Centre for the Advancement of </a:t>
            </a:r>
            <a:r>
              <a:rPr lang="en-GB" sz="2000" dirty="0" err="1" smtClean="0"/>
              <a:t>Interprofessional</a:t>
            </a:r>
            <a:r>
              <a:rPr lang="en-GB" sz="2000" dirty="0" smtClean="0"/>
              <a:t> Education (CAIPE) </a:t>
            </a:r>
            <a:r>
              <a:rPr lang="en-GB" sz="2000" dirty="0" smtClean="0">
                <a:hlinkClick r:id="rId3"/>
              </a:rPr>
              <a:t>https://www.caipe.org/</a:t>
            </a:r>
            <a:r>
              <a:rPr lang="en-GB" sz="2000" dirty="0" smtClean="0"/>
              <a:t> </a:t>
            </a:r>
          </a:p>
          <a:p>
            <a:r>
              <a:rPr lang="en-GB" sz="2000" dirty="0" smtClean="0"/>
              <a:t>WHO </a:t>
            </a:r>
            <a:r>
              <a:rPr lang="en-GB" sz="2000" dirty="0"/>
              <a:t>(2010) Framework for Action on </a:t>
            </a:r>
            <a:r>
              <a:rPr lang="en-GB" sz="2000" dirty="0" err="1"/>
              <a:t>Interprofessional</a:t>
            </a:r>
            <a:r>
              <a:rPr lang="en-GB" sz="2000" dirty="0"/>
              <a:t> Education &amp; Collaborative Practice</a:t>
            </a:r>
          </a:p>
          <a:p>
            <a:r>
              <a:rPr lang="en-GB" sz="2000" dirty="0" smtClean="0"/>
              <a:t>Kirkpatrick . (1994) </a:t>
            </a:r>
            <a:r>
              <a:rPr lang="en-GB" sz="2000" i="1" dirty="0" smtClean="0"/>
              <a:t>Evaluating Training Programmes</a:t>
            </a:r>
          </a:p>
          <a:p>
            <a:r>
              <a:rPr lang="en-GB" sz="2000" dirty="0" smtClean="0"/>
              <a:t>Reeves</a:t>
            </a:r>
            <a:r>
              <a:rPr lang="en-GB" sz="2000" dirty="0"/>
              <a:t>, Scott &amp; Lewin, Simon &amp; </a:t>
            </a:r>
            <a:r>
              <a:rPr lang="en-GB" sz="2000" dirty="0" err="1"/>
              <a:t>Espin</a:t>
            </a:r>
            <a:r>
              <a:rPr lang="en-GB" sz="2000" dirty="0"/>
              <a:t>, Sherry &amp; </a:t>
            </a:r>
            <a:r>
              <a:rPr lang="en-GB" sz="2000" dirty="0" err="1"/>
              <a:t>Zwarenstein</a:t>
            </a:r>
            <a:r>
              <a:rPr lang="en-GB" sz="2000" dirty="0"/>
              <a:t>, Merrick. (2010). </a:t>
            </a:r>
            <a:r>
              <a:rPr lang="en-GB" sz="2000" dirty="0" err="1"/>
              <a:t>Interprofessional</a:t>
            </a:r>
            <a:r>
              <a:rPr lang="en-GB" sz="2000" dirty="0"/>
              <a:t> Teamwork in Health and Social Care. </a:t>
            </a:r>
            <a:endParaRPr lang="en-GB" sz="2000" dirty="0" smtClean="0"/>
          </a:p>
          <a:p>
            <a:r>
              <a:rPr lang="en-GB" sz="2000" dirty="0" err="1" smtClean="0"/>
              <a:t>Coster</a:t>
            </a:r>
            <a:r>
              <a:rPr lang="en-GB" sz="2000" dirty="0" smtClean="0"/>
              <a:t> et al. (2008) </a:t>
            </a:r>
            <a:r>
              <a:rPr lang="en-GB" sz="2000" i="1" dirty="0" err="1" smtClean="0"/>
              <a:t>Interprofessional</a:t>
            </a:r>
            <a:r>
              <a:rPr lang="en-GB" sz="2000" i="1" dirty="0" smtClean="0"/>
              <a:t> </a:t>
            </a:r>
            <a:r>
              <a:rPr lang="en-GB" sz="2000" i="1" dirty="0" err="1" smtClean="0"/>
              <a:t>attitududes</a:t>
            </a:r>
            <a:r>
              <a:rPr lang="en-GB" sz="2000" i="1" dirty="0" smtClean="0"/>
              <a:t> </a:t>
            </a:r>
            <a:r>
              <a:rPr lang="en-GB" sz="2000" i="1" dirty="0" err="1" smtClean="0"/>
              <a:t>amonst</a:t>
            </a:r>
            <a:r>
              <a:rPr lang="en-GB" sz="2000" i="1" dirty="0" smtClean="0"/>
              <a:t> undergraduate students in the health professions: A longitudinal questionnaire survey . </a:t>
            </a:r>
            <a:r>
              <a:rPr lang="en-GB" sz="2000" dirty="0" smtClean="0"/>
              <a:t>International Journal of Nursing Studies</a:t>
            </a:r>
            <a:r>
              <a:rPr lang="en-GB" sz="2000" i="1" dirty="0" smtClean="0"/>
              <a:t>, </a:t>
            </a:r>
            <a:r>
              <a:rPr lang="en-GB" sz="2000" dirty="0" smtClean="0"/>
              <a:t>45, 1667-16</a:t>
            </a:r>
            <a:r>
              <a:rPr lang="en-GB" sz="2000" i="1" dirty="0" smtClean="0"/>
              <a:t>81</a:t>
            </a:r>
            <a:endParaRPr lang="en-GB" sz="2000" dirty="0" smtClean="0"/>
          </a:p>
          <a:p>
            <a:r>
              <a:rPr lang="en-GB" sz="2000" dirty="0" err="1" smtClean="0"/>
              <a:t>Ateah</a:t>
            </a:r>
            <a:r>
              <a:rPr lang="en-GB" sz="2000" dirty="0" smtClean="0"/>
              <a:t> et al. (2011) </a:t>
            </a:r>
            <a:r>
              <a:rPr lang="en-GB" sz="2000" i="1" dirty="0" smtClean="0"/>
              <a:t>Stereotyping as a barrier to collaboration: Does IPE make a difference?  </a:t>
            </a:r>
            <a:r>
              <a:rPr lang="en-GB" sz="2000" dirty="0" smtClean="0"/>
              <a:t>Nurse Education Today, 31, 208-213 </a:t>
            </a:r>
          </a:p>
          <a:p>
            <a:r>
              <a:rPr lang="en-GB" sz="2000" dirty="0" smtClean="0"/>
              <a:t>Carpenter and Dickenson. (2016) </a:t>
            </a:r>
            <a:r>
              <a:rPr lang="en-GB" sz="2000" i="1" dirty="0" err="1" smtClean="0"/>
              <a:t>Interprofessional</a:t>
            </a:r>
            <a:r>
              <a:rPr lang="en-GB" sz="2000" i="1" dirty="0" smtClean="0"/>
              <a:t> education and training. </a:t>
            </a:r>
          </a:p>
          <a:p>
            <a:r>
              <a:rPr lang="en-GB" sz="2000" dirty="0" err="1" smtClean="0"/>
              <a:t>Granheim</a:t>
            </a:r>
            <a:r>
              <a:rPr lang="en-GB" sz="2000" dirty="0" smtClean="0"/>
              <a:t>, Shaw and </a:t>
            </a:r>
            <a:r>
              <a:rPr lang="en-GB" sz="2000" dirty="0" err="1" smtClean="0"/>
              <a:t>Mansah</a:t>
            </a:r>
            <a:r>
              <a:rPr lang="en-GB" sz="2000" dirty="0" smtClean="0"/>
              <a:t> (2018) The use of </a:t>
            </a:r>
            <a:r>
              <a:rPr lang="en-GB" sz="2000" dirty="0" err="1" smtClean="0"/>
              <a:t>interprofessional</a:t>
            </a:r>
            <a:r>
              <a:rPr lang="en-GB" sz="2000" dirty="0" smtClean="0"/>
              <a:t> learning and simulation in undergraduate nursing programs to address </a:t>
            </a:r>
            <a:r>
              <a:rPr lang="en-GB" sz="2000" dirty="0" err="1" smtClean="0"/>
              <a:t>interprofessional</a:t>
            </a:r>
            <a:r>
              <a:rPr lang="en-GB" sz="2000" dirty="0" smtClean="0"/>
              <a:t> communication and collaboration: An integrative review of the literature.</a:t>
            </a:r>
          </a:p>
          <a:p>
            <a:endParaRPr lang="en-GB" dirty="0" smtClean="0"/>
          </a:p>
          <a:p>
            <a:endParaRPr lang="en-GB" dirty="0"/>
          </a:p>
          <a:p>
            <a:endParaRPr lang="en-GB" dirty="0"/>
          </a:p>
        </p:txBody>
      </p:sp>
      <p:sp>
        <p:nvSpPr>
          <p:cNvPr id="4" name="Text Placeholder 3"/>
          <p:cNvSpPr>
            <a:spLocks noGrp="1"/>
          </p:cNvSpPr>
          <p:nvPr>
            <p:ph type="body" sz="quarter" idx="10"/>
          </p:nvPr>
        </p:nvSpPr>
        <p:spPr/>
        <p:txBody>
          <a:bodyPr>
            <a:normAutofit lnSpcReduction="10000"/>
          </a:bodyPr>
          <a:lstStyle/>
          <a:p>
            <a:endParaRPr lang="en-GB"/>
          </a:p>
        </p:txBody>
      </p:sp>
      <p:sp>
        <p:nvSpPr>
          <p:cNvPr id="5" name="Text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891043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Placeholder 1"/>
          <p:cNvSpPr>
            <a:spLocks noGrp="1"/>
          </p:cNvSpPr>
          <p:nvPr>
            <p:ph type="body" sz="quarter" idx="10"/>
          </p:nvPr>
        </p:nvSpPr>
        <p:spPr>
          <a:xfrm>
            <a:off x="590550" y="676275"/>
            <a:ext cx="5503863" cy="5505450"/>
          </a:xfrm>
          <a:solidFill>
            <a:schemeClr val="bg1">
              <a:alpha val="74901"/>
            </a:schemeClr>
          </a:solidFill>
        </p:spPr>
        <p:txBody>
          <a:bodyPr/>
          <a:lstStyle/>
          <a:p>
            <a:pPr eaLnBrk="1" hangingPunct="1"/>
            <a:r>
              <a:rPr lang="en-GB" altLang="en-US" smtClean="0"/>
              <a:t>Questions / Discussion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259200"/>
            <a:ext cx="8996891" cy="648000"/>
          </a:xfrm>
        </p:spPr>
        <p:txBody>
          <a:bodyPr/>
          <a:lstStyle/>
          <a:p>
            <a:r>
              <a:rPr lang="en-GB" sz="4200" dirty="0"/>
              <a:t>Multi Disciplinary or </a:t>
            </a:r>
            <a:r>
              <a:rPr lang="en-GB" sz="4200" dirty="0" smtClean="0"/>
              <a:t>Inter Professional?</a:t>
            </a:r>
            <a:endParaRPr lang="en-GB" sz="4200"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89917" y="1411288"/>
            <a:ext cx="6063119" cy="4547338"/>
          </a:xfrm>
        </p:spPr>
      </p:pic>
      <p:pic>
        <p:nvPicPr>
          <p:cNvPr id="9" name="Content Placeholder 1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314466" y="1411288"/>
            <a:ext cx="3749643" cy="4751387"/>
          </a:xfrm>
        </p:spPr>
      </p:pic>
    </p:spTree>
    <p:extLst>
      <p:ext uri="{BB962C8B-B14F-4D97-AF65-F5344CB8AC3E}">
        <p14:creationId xmlns:p14="http://schemas.microsoft.com/office/powerpoint/2010/main" val="217331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smtClean="0"/>
              <a:t>Collaboration</a:t>
            </a:r>
            <a:r>
              <a:rPr lang="en-GB" dirty="0" smtClean="0"/>
              <a:t> </a:t>
            </a:r>
            <a:endParaRPr lang="en-GB" dirty="0"/>
          </a:p>
        </p:txBody>
      </p:sp>
      <p:sp>
        <p:nvSpPr>
          <p:cNvPr id="3" name="Content Placeholder 2"/>
          <p:cNvSpPr>
            <a:spLocks noGrp="1"/>
          </p:cNvSpPr>
          <p:nvPr>
            <p:ph idx="1"/>
          </p:nvPr>
        </p:nvSpPr>
        <p:spPr/>
        <p:txBody>
          <a:bodyPr/>
          <a:lstStyle/>
          <a:p>
            <a:r>
              <a:rPr lang="en-GB" sz="4000" dirty="0"/>
              <a:t>‘an </a:t>
            </a:r>
            <a:r>
              <a:rPr lang="en-GB" sz="4000" dirty="0" err="1"/>
              <a:t>interprofessional</a:t>
            </a:r>
            <a:r>
              <a:rPr lang="en-GB" sz="4000" dirty="0"/>
              <a:t> process of </a:t>
            </a:r>
            <a:r>
              <a:rPr lang="en-GB" sz="4000" b="1" dirty="0"/>
              <a:t>communication </a:t>
            </a:r>
            <a:r>
              <a:rPr lang="en-GB" sz="4000" dirty="0"/>
              <a:t>and </a:t>
            </a:r>
            <a:r>
              <a:rPr lang="en-GB" sz="4000" b="1" dirty="0"/>
              <a:t>decision-making</a:t>
            </a:r>
            <a:r>
              <a:rPr lang="en-GB" sz="4000" dirty="0"/>
              <a:t> that enables the separate and </a:t>
            </a:r>
            <a:r>
              <a:rPr lang="en-GB" sz="4000" b="1" dirty="0"/>
              <a:t>shared knowledge and skills </a:t>
            </a:r>
            <a:r>
              <a:rPr lang="en-GB" sz="4000" dirty="0"/>
              <a:t>of healthcare providers to synergistically influence the ways client/patient care and </a:t>
            </a:r>
            <a:r>
              <a:rPr lang="en-GB" sz="4000" dirty="0" smtClean="0"/>
              <a:t>broader </a:t>
            </a:r>
            <a:r>
              <a:rPr lang="en-GB" sz="4000" dirty="0"/>
              <a:t>community health services are provided</a:t>
            </a:r>
            <a:r>
              <a:rPr lang="en-GB" sz="4000" dirty="0" smtClean="0"/>
              <a:t>’</a:t>
            </a:r>
            <a:r>
              <a:rPr lang="en-GB" sz="4000" dirty="0"/>
              <a:t> </a:t>
            </a:r>
            <a:endParaRPr lang="en-GB" sz="4000" dirty="0" smtClean="0"/>
          </a:p>
          <a:p>
            <a:endParaRPr lang="en-GB" sz="3600" dirty="0"/>
          </a:p>
          <a:p>
            <a:pPr marL="0" indent="0" algn="r">
              <a:buNone/>
            </a:pPr>
            <a:r>
              <a:rPr lang="en-GB" sz="3600" dirty="0" smtClean="0"/>
              <a:t>Way</a:t>
            </a:r>
            <a:r>
              <a:rPr lang="en-GB" sz="3600" dirty="0"/>
              <a:t> et al., 2002</a:t>
            </a:r>
          </a:p>
        </p:txBody>
      </p:sp>
      <p:sp>
        <p:nvSpPr>
          <p:cNvPr id="4" name="Text Placeholder 3"/>
          <p:cNvSpPr>
            <a:spLocks noGrp="1"/>
          </p:cNvSpPr>
          <p:nvPr>
            <p:ph type="body" sz="quarter" idx="10"/>
          </p:nvPr>
        </p:nvSpPr>
        <p:spPr/>
        <p:txBody>
          <a:bodyPr>
            <a:normAutofit lnSpcReduction="10000"/>
          </a:bodyPr>
          <a:lstStyle/>
          <a:p>
            <a:r>
              <a:rPr lang="en-GB" dirty="0" smtClean="0"/>
              <a:t>.</a:t>
            </a:r>
            <a:endParaRPr lang="en-GB" dirty="0"/>
          </a:p>
          <a:p>
            <a:endParaRPr lang="en-GB" dirty="0"/>
          </a:p>
        </p:txBody>
      </p:sp>
      <p:sp>
        <p:nvSpPr>
          <p:cNvPr id="5" name="Text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189118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500063" y="6319838"/>
            <a:ext cx="6462712" cy="347662"/>
          </a:xfrm>
        </p:spPr>
        <p:txBody>
          <a:bodyPr rtlCol="0">
            <a:normAutofit lnSpcReduction="10000"/>
          </a:bodyPr>
          <a:lstStyle/>
          <a:p>
            <a:pPr defTabSz="609585" eaLnBrk="1" fontAlgn="auto" hangingPunct="1">
              <a:spcAft>
                <a:spcPts val="0"/>
              </a:spcAft>
              <a:buFont typeface="Arial"/>
              <a:buNone/>
              <a:defRPr/>
            </a:pPr>
            <a:r>
              <a:rPr lang="en-US" dirty="0" smtClean="0"/>
              <a:t>						</a:t>
            </a:r>
            <a:endParaRPr lang="en-US" dirty="0"/>
          </a:p>
        </p:txBody>
      </p:sp>
      <p:sp>
        <p:nvSpPr>
          <p:cNvPr id="10" name="Text Placeholder 9"/>
          <p:cNvSpPr>
            <a:spLocks noGrp="1"/>
          </p:cNvSpPr>
          <p:nvPr>
            <p:ph type="body" sz="quarter" idx="11"/>
          </p:nvPr>
        </p:nvSpPr>
        <p:spPr>
          <a:xfrm>
            <a:off x="7299325" y="6319838"/>
            <a:ext cx="4343400" cy="395287"/>
          </a:xfrm>
        </p:spPr>
        <p:txBody>
          <a:bodyPr rtlCol="0"/>
          <a:lstStyle/>
          <a:p>
            <a:pPr defTabSz="609585" eaLnBrk="1" fontAlgn="auto" hangingPunct="1">
              <a:spcAft>
                <a:spcPts val="0"/>
              </a:spcAft>
              <a:buFont typeface="Arial"/>
              <a:buNone/>
              <a:defRPr/>
            </a:pPr>
            <a:endParaRPr lang="en-US"/>
          </a:p>
        </p:txBody>
      </p:sp>
      <p:sp>
        <p:nvSpPr>
          <p:cNvPr id="2" name="Rectangle 1"/>
          <p:cNvSpPr/>
          <p:nvPr/>
        </p:nvSpPr>
        <p:spPr>
          <a:xfrm>
            <a:off x="830317" y="1208689"/>
            <a:ext cx="10678511" cy="5016758"/>
          </a:xfrm>
          <a:prstGeom prst="rect">
            <a:avLst/>
          </a:prstGeom>
        </p:spPr>
        <p:txBody>
          <a:bodyPr wrap="square">
            <a:spAutoFit/>
          </a:bodyPr>
          <a:lstStyle/>
          <a:p>
            <a:pPr marL="0" indent="0">
              <a:buNone/>
            </a:pPr>
            <a:r>
              <a:rPr lang="en-GB" sz="4000" dirty="0"/>
              <a:t>‘ When students or members of </a:t>
            </a:r>
            <a:r>
              <a:rPr lang="en-GB" sz="4000" b="1" dirty="0"/>
              <a:t>two</a:t>
            </a:r>
            <a:r>
              <a:rPr lang="en-GB" sz="4000" dirty="0"/>
              <a:t> or more professions </a:t>
            </a:r>
            <a:r>
              <a:rPr lang="en-GB" sz="4000" b="1" dirty="0"/>
              <a:t>learn with</a:t>
            </a:r>
            <a:r>
              <a:rPr lang="en-GB" sz="4000" dirty="0"/>
              <a:t>, </a:t>
            </a:r>
            <a:r>
              <a:rPr lang="en-GB" sz="4000" b="1" dirty="0"/>
              <a:t>from</a:t>
            </a:r>
            <a:r>
              <a:rPr lang="en-GB" sz="4000" dirty="0"/>
              <a:t> and </a:t>
            </a:r>
            <a:r>
              <a:rPr lang="en-GB" sz="4000" b="1" dirty="0"/>
              <a:t>about</a:t>
            </a:r>
            <a:r>
              <a:rPr lang="en-GB" sz="4000" dirty="0"/>
              <a:t> each other </a:t>
            </a:r>
            <a:r>
              <a:rPr lang="en-GB" sz="4000" b="1" dirty="0"/>
              <a:t>to improve collaboration and the quality of care</a:t>
            </a:r>
            <a:r>
              <a:rPr lang="en-GB" sz="4000" dirty="0"/>
              <a:t>’</a:t>
            </a:r>
          </a:p>
          <a:p>
            <a:endParaRPr lang="en-GB" sz="4000" dirty="0"/>
          </a:p>
          <a:p>
            <a:pPr marL="0" indent="0" algn="r">
              <a:buNone/>
            </a:pPr>
            <a:endParaRPr lang="en-GB" sz="4000" dirty="0">
              <a:hlinkClick r:id="rId3"/>
            </a:endParaRPr>
          </a:p>
          <a:p>
            <a:pPr marL="0" indent="0" algn="r">
              <a:buNone/>
            </a:pPr>
            <a:endParaRPr lang="en-GB" sz="4000" dirty="0" smtClean="0">
              <a:hlinkClick r:id="rId3"/>
            </a:endParaRPr>
          </a:p>
          <a:p>
            <a:pPr marL="0" indent="0" algn="r">
              <a:buNone/>
            </a:pPr>
            <a:endParaRPr lang="en-GB" sz="4000" dirty="0">
              <a:hlinkClick r:id="rId3"/>
            </a:endParaRPr>
          </a:p>
          <a:p>
            <a:pPr marL="0" indent="0" algn="r">
              <a:buNone/>
            </a:pPr>
            <a:r>
              <a:rPr lang="en-GB" sz="4000" dirty="0" smtClean="0">
                <a:hlinkClick r:id="rId3"/>
              </a:rPr>
              <a:t>www.caipe.org.uk</a:t>
            </a:r>
            <a:endParaRPr lang="en-GB" sz="4000" dirty="0"/>
          </a:p>
        </p:txBody>
      </p:sp>
      <p:sp>
        <p:nvSpPr>
          <p:cNvPr id="8" name="Title 1"/>
          <p:cNvSpPr>
            <a:spLocks noGrp="1"/>
          </p:cNvSpPr>
          <p:nvPr>
            <p:ph type="title"/>
          </p:nvPr>
        </p:nvSpPr>
        <p:spPr>
          <a:xfrm>
            <a:off x="500400" y="259200"/>
            <a:ext cx="8563389" cy="648000"/>
          </a:xfrm>
        </p:spPr>
        <p:txBody>
          <a:bodyPr/>
          <a:lstStyle/>
          <a:p>
            <a:r>
              <a:rPr lang="en-GB" sz="4400" b="1" dirty="0" smtClean="0"/>
              <a:t>Inter Professional Learning  </a:t>
            </a:r>
            <a:endParaRPr lang="en-GB" sz="44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34" y="3507314"/>
            <a:ext cx="7143750" cy="261937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Quote from student leader on IPE</a:t>
            </a:r>
            <a:endParaRPr lang="en-GB" sz="4000" dirty="0"/>
          </a:p>
        </p:txBody>
      </p:sp>
      <p:sp>
        <p:nvSpPr>
          <p:cNvPr id="3" name="Content Placeholder 2"/>
          <p:cNvSpPr>
            <a:spLocks noGrp="1"/>
          </p:cNvSpPr>
          <p:nvPr>
            <p:ph idx="1"/>
          </p:nvPr>
        </p:nvSpPr>
        <p:spPr/>
        <p:txBody>
          <a:bodyPr/>
          <a:lstStyle/>
          <a:p>
            <a:pPr>
              <a:buNone/>
            </a:pPr>
            <a:r>
              <a:rPr lang="en-GB" sz="3200" dirty="0" smtClean="0"/>
              <a:t>... </a:t>
            </a:r>
            <a:r>
              <a:rPr lang="en-GB" sz="3200" dirty="0"/>
              <a:t>an opportunity to not only change the way that we think </a:t>
            </a:r>
            <a:r>
              <a:rPr lang="en-GB" sz="3200" dirty="0" smtClean="0"/>
              <a:t>about</a:t>
            </a:r>
          </a:p>
          <a:p>
            <a:pPr>
              <a:buNone/>
            </a:pPr>
            <a:r>
              <a:rPr lang="en-GB" sz="3200" dirty="0" smtClean="0"/>
              <a:t>educating </a:t>
            </a:r>
            <a:r>
              <a:rPr lang="en-GB" sz="3200" dirty="0"/>
              <a:t>future health workers, but is an opportunity to step back </a:t>
            </a:r>
            <a:endParaRPr lang="en-GB" sz="3200" dirty="0" smtClean="0"/>
          </a:p>
          <a:p>
            <a:pPr>
              <a:buNone/>
            </a:pPr>
            <a:r>
              <a:rPr lang="en-GB" sz="3200" dirty="0" smtClean="0"/>
              <a:t>and </a:t>
            </a:r>
            <a:r>
              <a:rPr lang="en-GB" sz="3200" dirty="0"/>
              <a:t>reconsider the traditional means of healthcare delivery. I think </a:t>
            </a:r>
            <a:endParaRPr lang="en-GB" sz="3200" dirty="0" smtClean="0"/>
          </a:p>
          <a:p>
            <a:pPr>
              <a:buNone/>
            </a:pPr>
            <a:r>
              <a:rPr lang="en-GB" sz="3200" dirty="0" smtClean="0"/>
              <a:t>that </a:t>
            </a:r>
            <a:r>
              <a:rPr lang="en-GB" sz="3200" dirty="0"/>
              <a:t>what we’re talking about is not just a change in educational </a:t>
            </a:r>
            <a:endParaRPr lang="en-GB" sz="3200" dirty="0" smtClean="0"/>
          </a:p>
          <a:p>
            <a:pPr>
              <a:buNone/>
            </a:pPr>
            <a:r>
              <a:rPr lang="en-GB" sz="3200" dirty="0" smtClean="0"/>
              <a:t>practices</a:t>
            </a:r>
            <a:r>
              <a:rPr lang="en-GB" sz="3200" dirty="0"/>
              <a:t>, but a change in the culture of medicine and health-care</a:t>
            </a:r>
            <a:r>
              <a:rPr lang="en-GB" sz="3200" dirty="0" smtClean="0"/>
              <a:t>.</a:t>
            </a:r>
          </a:p>
          <a:p>
            <a:pPr algn="r">
              <a:buNone/>
            </a:pPr>
            <a:r>
              <a:rPr lang="en-GB" sz="3200" dirty="0" smtClean="0"/>
              <a:t> </a:t>
            </a:r>
          </a:p>
          <a:p>
            <a:pPr algn="r">
              <a:buNone/>
            </a:pPr>
            <a:r>
              <a:rPr lang="en-GB" sz="3200" dirty="0" smtClean="0"/>
              <a:t>Framework </a:t>
            </a:r>
            <a:r>
              <a:rPr lang="en-GB" sz="3200" dirty="0"/>
              <a:t>for Action </a:t>
            </a:r>
            <a:r>
              <a:rPr lang="en-GB" sz="3200" dirty="0" smtClean="0"/>
              <a:t>on </a:t>
            </a:r>
            <a:r>
              <a:rPr lang="en-GB" sz="3200" dirty="0" err="1" smtClean="0"/>
              <a:t>Interprofessional</a:t>
            </a:r>
            <a:r>
              <a:rPr lang="en-GB" sz="3200" dirty="0" smtClean="0"/>
              <a:t> </a:t>
            </a:r>
          </a:p>
          <a:p>
            <a:pPr algn="r">
              <a:buNone/>
            </a:pPr>
            <a:r>
              <a:rPr lang="en-GB" sz="3200" dirty="0" smtClean="0"/>
              <a:t>Education &amp; </a:t>
            </a:r>
            <a:r>
              <a:rPr lang="en-GB" sz="3200" dirty="0"/>
              <a:t>Collaborative Practice 2010</a:t>
            </a:r>
          </a:p>
          <a:p>
            <a:endParaRPr lang="en-GB" dirty="0"/>
          </a:p>
        </p:txBody>
      </p:sp>
      <p:sp>
        <p:nvSpPr>
          <p:cNvPr id="4" name="Text Placeholder 3"/>
          <p:cNvSpPr>
            <a:spLocks noGrp="1"/>
          </p:cNvSpPr>
          <p:nvPr>
            <p:ph type="body" sz="quarter" idx="10"/>
          </p:nvPr>
        </p:nvSpPr>
        <p:spPr/>
        <p:txBody>
          <a:bodyPr>
            <a:normAutofit lnSpcReduction="10000"/>
          </a:bodyPr>
          <a:lstStyle/>
          <a:p>
            <a:endParaRPr lang="en-GB"/>
          </a:p>
        </p:txBody>
      </p:sp>
      <p:sp>
        <p:nvSpPr>
          <p:cNvPr id="5" name="Text Placeholder 4"/>
          <p:cNvSpPr>
            <a:spLocks noGrp="1"/>
          </p:cNvSpPr>
          <p:nvPr>
            <p:ph type="body" sz="quarter" idx="11"/>
          </p:nvPr>
        </p:nvSpPr>
        <p:spPr/>
        <p:txBody>
          <a:bodyPr/>
          <a:lstStyle/>
          <a:p>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0" y="4364114"/>
            <a:ext cx="3736829" cy="2489465"/>
          </a:xfrm>
          <a:prstGeom prst="rect">
            <a:avLst/>
          </a:prstGeom>
        </p:spPr>
      </p:pic>
    </p:spTree>
    <p:extLst>
      <p:ext uri="{BB962C8B-B14F-4D97-AF65-F5344CB8AC3E}">
        <p14:creationId xmlns:p14="http://schemas.microsoft.com/office/powerpoint/2010/main" val="3390408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for Inter Professional Learning</a:t>
            </a:r>
            <a:endParaRPr lang="en-GB" dirty="0"/>
          </a:p>
        </p:txBody>
      </p:sp>
      <p:sp>
        <p:nvSpPr>
          <p:cNvPr id="3" name="Content Placeholder 2"/>
          <p:cNvSpPr>
            <a:spLocks noGrp="1"/>
          </p:cNvSpPr>
          <p:nvPr>
            <p:ph sz="half" idx="1"/>
          </p:nvPr>
        </p:nvSpPr>
        <p:spPr>
          <a:xfrm>
            <a:off x="500399" y="1226127"/>
            <a:ext cx="8976109" cy="4752000"/>
          </a:xfrm>
        </p:spPr>
        <p:txBody>
          <a:bodyPr>
            <a:noAutofit/>
          </a:bodyPr>
          <a:lstStyle/>
          <a:p>
            <a:pPr>
              <a:buNone/>
            </a:pPr>
            <a:r>
              <a:rPr lang="en-GB" sz="4000" dirty="0" smtClean="0"/>
              <a:t>Self-reported attitudes</a:t>
            </a:r>
          </a:p>
          <a:p>
            <a:pPr>
              <a:buNone/>
            </a:pPr>
            <a:r>
              <a:rPr lang="en-GB" sz="4000" dirty="0" smtClean="0"/>
              <a:t>Short term effects</a:t>
            </a:r>
          </a:p>
          <a:p>
            <a:pPr>
              <a:buNone/>
            </a:pPr>
            <a:r>
              <a:rPr lang="en-GB" sz="4000" dirty="0" smtClean="0"/>
              <a:t>Limited ‘real’ behaviour </a:t>
            </a:r>
          </a:p>
          <a:p>
            <a:pPr>
              <a:buNone/>
            </a:pPr>
            <a:r>
              <a:rPr lang="en-GB" sz="4000" dirty="0" smtClean="0"/>
              <a:t>Limited impact on;</a:t>
            </a:r>
          </a:p>
          <a:p>
            <a:r>
              <a:rPr lang="en-GB" sz="4000" dirty="0" smtClean="0"/>
              <a:t>Patient outcomes</a:t>
            </a:r>
          </a:p>
          <a:p>
            <a:r>
              <a:rPr lang="en-GB" sz="4000" dirty="0" smtClean="0"/>
              <a:t>Staff morale and turnover</a:t>
            </a:r>
          </a:p>
          <a:p>
            <a:r>
              <a:rPr lang="en-GB" sz="4000" dirty="0" smtClean="0"/>
              <a:t>Reduction of errors and complaints</a:t>
            </a:r>
            <a:endParaRPr lang="en-GB" sz="4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 y="259200"/>
            <a:ext cx="8176415" cy="1728000"/>
          </a:xfrm>
        </p:spPr>
        <p:txBody>
          <a:bodyPr>
            <a:normAutofit/>
          </a:bodyPr>
          <a:lstStyle/>
          <a:p>
            <a:r>
              <a:rPr lang="en-GB" sz="4800" b="1" dirty="0">
                <a:solidFill>
                  <a:srgbClr val="002060"/>
                </a:solidFill>
              </a:rPr>
              <a:t>Inter Professional Learning</a:t>
            </a:r>
            <a:br>
              <a:rPr lang="en-GB" sz="4800" b="1" dirty="0">
                <a:solidFill>
                  <a:srgbClr val="002060"/>
                </a:solidFill>
              </a:rPr>
            </a:br>
            <a:endParaRPr lang="en-GB" sz="4800" dirty="0"/>
          </a:p>
        </p:txBody>
      </p:sp>
      <p:sp>
        <p:nvSpPr>
          <p:cNvPr id="3" name="Text Placeholder 2"/>
          <p:cNvSpPr>
            <a:spLocks noGrp="1"/>
          </p:cNvSpPr>
          <p:nvPr>
            <p:ph type="body" sz="quarter" idx="10"/>
          </p:nvPr>
        </p:nvSpPr>
        <p:spPr/>
        <p:txBody>
          <a:bodyPr/>
          <a:lstStyle/>
          <a:p>
            <a:r>
              <a:rPr lang="en-GB" sz="4400" dirty="0" smtClean="0"/>
              <a:t>WHY? </a:t>
            </a:r>
          </a:p>
          <a:p>
            <a:r>
              <a:rPr lang="en-GB" sz="4400" dirty="0" smtClean="0"/>
              <a:t>WHEN? </a:t>
            </a:r>
          </a:p>
          <a:p>
            <a:r>
              <a:rPr lang="en-GB" sz="4400" dirty="0" smtClean="0"/>
              <a:t>HOW?</a:t>
            </a:r>
          </a:p>
          <a:p>
            <a:r>
              <a:rPr lang="en-GB" sz="4400" dirty="0" smtClean="0"/>
              <a:t>WHAT?</a:t>
            </a:r>
          </a:p>
        </p:txBody>
      </p:sp>
    </p:spTree>
    <p:extLst>
      <p:ext uri="{BB962C8B-B14F-4D97-AF65-F5344CB8AC3E}">
        <p14:creationId xmlns:p14="http://schemas.microsoft.com/office/powerpoint/2010/main" val="2912057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8906" y="672662"/>
            <a:ext cx="2800133" cy="2554545"/>
          </a:xfrm>
          <a:prstGeom prst="rect">
            <a:avLst/>
          </a:prstGeom>
          <a:noFill/>
          <a:ln>
            <a:solidFill>
              <a:schemeClr val="accent1"/>
            </a:solidFill>
          </a:ln>
        </p:spPr>
        <p:txBody>
          <a:bodyPr wrap="square" rtlCol="0">
            <a:spAutoFit/>
          </a:bodyPr>
          <a:lstStyle/>
          <a:p>
            <a:r>
              <a:rPr lang="en-GB" sz="2000" b="1" dirty="0" smtClean="0"/>
              <a:t>Relational </a:t>
            </a:r>
          </a:p>
          <a:p>
            <a:pPr marL="285750" indent="-285750">
              <a:buFont typeface="Arial" panose="020B0604020202020204" pitchFamily="34" charset="0"/>
              <a:buChar char="•"/>
            </a:pPr>
            <a:r>
              <a:rPr lang="en-GB" sz="2000" dirty="0" smtClean="0"/>
              <a:t>Professional power</a:t>
            </a:r>
          </a:p>
          <a:p>
            <a:pPr marL="285750" indent="-285750">
              <a:buFont typeface="Arial" panose="020B0604020202020204" pitchFamily="34" charset="0"/>
              <a:buChar char="•"/>
            </a:pPr>
            <a:r>
              <a:rPr lang="en-GB" sz="2000" dirty="0" smtClean="0"/>
              <a:t>Hierarchy</a:t>
            </a:r>
          </a:p>
          <a:p>
            <a:pPr marL="285750" indent="-285750">
              <a:buFont typeface="Arial" panose="020B0604020202020204" pitchFamily="34" charset="0"/>
              <a:buChar char="•"/>
            </a:pPr>
            <a:r>
              <a:rPr lang="en-GB" sz="2000" dirty="0" smtClean="0"/>
              <a:t>Socialisation </a:t>
            </a:r>
          </a:p>
          <a:p>
            <a:pPr marL="285750" indent="-285750">
              <a:buFont typeface="Arial" panose="020B0604020202020204" pitchFamily="34" charset="0"/>
              <a:buChar char="•"/>
            </a:pPr>
            <a:r>
              <a:rPr lang="en-GB" sz="2000" dirty="0" smtClean="0"/>
              <a:t>Team composition</a:t>
            </a:r>
          </a:p>
          <a:p>
            <a:pPr marL="285750" indent="-285750">
              <a:buFont typeface="Arial" panose="020B0604020202020204" pitchFamily="34" charset="0"/>
              <a:buChar char="•"/>
            </a:pPr>
            <a:r>
              <a:rPr lang="en-GB" sz="2000" dirty="0" smtClean="0"/>
              <a:t>Team roles</a:t>
            </a:r>
          </a:p>
          <a:p>
            <a:pPr marL="285750" indent="-285750">
              <a:buFont typeface="Arial" panose="020B0604020202020204" pitchFamily="34" charset="0"/>
              <a:buChar char="•"/>
            </a:pPr>
            <a:r>
              <a:rPr lang="en-GB" sz="2000" dirty="0" smtClean="0"/>
              <a:t>Team processes</a:t>
            </a:r>
          </a:p>
          <a:p>
            <a:pPr marL="285750" indent="-285750">
              <a:buFont typeface="Arial" panose="020B0604020202020204" pitchFamily="34" charset="0"/>
              <a:buChar char="•"/>
            </a:pPr>
            <a:endParaRPr lang="en-GB" sz="2000" dirty="0"/>
          </a:p>
        </p:txBody>
      </p:sp>
      <p:sp>
        <p:nvSpPr>
          <p:cNvPr id="5" name="TextBox 4"/>
          <p:cNvSpPr txBox="1"/>
          <p:nvPr/>
        </p:nvSpPr>
        <p:spPr>
          <a:xfrm>
            <a:off x="8224344" y="751490"/>
            <a:ext cx="3093513" cy="2554545"/>
          </a:xfrm>
          <a:prstGeom prst="rect">
            <a:avLst/>
          </a:prstGeom>
          <a:noFill/>
          <a:ln>
            <a:solidFill>
              <a:schemeClr val="accent1"/>
            </a:solidFill>
          </a:ln>
        </p:spPr>
        <p:txBody>
          <a:bodyPr wrap="square" rtlCol="0">
            <a:spAutoFit/>
          </a:bodyPr>
          <a:lstStyle/>
          <a:p>
            <a:r>
              <a:rPr lang="en-GB" sz="2000" b="1" dirty="0" smtClean="0"/>
              <a:t>Processual </a:t>
            </a:r>
          </a:p>
          <a:p>
            <a:pPr marL="285750" indent="-285750">
              <a:buFont typeface="Arial" panose="020B0604020202020204" pitchFamily="34" charset="0"/>
              <a:buChar char="•"/>
            </a:pPr>
            <a:r>
              <a:rPr lang="en-GB" sz="2000" dirty="0" smtClean="0"/>
              <a:t>Time and space</a:t>
            </a:r>
          </a:p>
          <a:p>
            <a:pPr marL="285750" indent="-285750">
              <a:buFont typeface="Arial" panose="020B0604020202020204" pitchFamily="34" charset="0"/>
              <a:buChar char="•"/>
            </a:pPr>
            <a:r>
              <a:rPr lang="en-GB" sz="2000" dirty="0" smtClean="0"/>
              <a:t>Routines and Rituals</a:t>
            </a:r>
          </a:p>
          <a:p>
            <a:pPr marL="285750" indent="-285750">
              <a:buFont typeface="Arial" panose="020B0604020202020204" pitchFamily="34" charset="0"/>
              <a:buChar char="•"/>
            </a:pPr>
            <a:r>
              <a:rPr lang="en-GB" sz="2000" dirty="0" smtClean="0"/>
              <a:t>Information technology</a:t>
            </a:r>
          </a:p>
          <a:p>
            <a:pPr marL="285750" indent="-285750">
              <a:buFont typeface="Arial" panose="020B0604020202020204" pitchFamily="34" charset="0"/>
              <a:buChar char="•"/>
            </a:pPr>
            <a:r>
              <a:rPr lang="en-GB" sz="2000" dirty="0" smtClean="0"/>
              <a:t>Unpredictability</a:t>
            </a:r>
          </a:p>
          <a:p>
            <a:pPr marL="285750" indent="-285750">
              <a:buFont typeface="Arial" panose="020B0604020202020204" pitchFamily="34" charset="0"/>
              <a:buChar char="•"/>
            </a:pPr>
            <a:r>
              <a:rPr lang="en-GB" sz="2000" dirty="0" smtClean="0"/>
              <a:t>Urgency</a:t>
            </a:r>
          </a:p>
          <a:p>
            <a:pPr marL="285750" indent="-285750">
              <a:buFont typeface="Arial" panose="020B0604020202020204" pitchFamily="34" charset="0"/>
              <a:buChar char="•"/>
            </a:pPr>
            <a:r>
              <a:rPr lang="en-GB" sz="2000" dirty="0" smtClean="0"/>
              <a:t>Complexity </a:t>
            </a:r>
          </a:p>
          <a:p>
            <a:pPr marL="285750" indent="-285750">
              <a:buFont typeface="Arial" panose="020B0604020202020204" pitchFamily="34" charset="0"/>
              <a:buChar char="•"/>
            </a:pPr>
            <a:r>
              <a:rPr lang="en-GB" sz="2000" dirty="0" smtClean="0"/>
              <a:t>Task Shifting</a:t>
            </a:r>
            <a:endParaRPr lang="en-GB" sz="2000" dirty="0"/>
          </a:p>
        </p:txBody>
      </p:sp>
      <p:sp>
        <p:nvSpPr>
          <p:cNvPr id="6" name="TextBox 5"/>
          <p:cNvSpPr txBox="1"/>
          <p:nvPr/>
        </p:nvSpPr>
        <p:spPr>
          <a:xfrm>
            <a:off x="1008992" y="3979692"/>
            <a:ext cx="2740047" cy="2246769"/>
          </a:xfrm>
          <a:prstGeom prst="rect">
            <a:avLst/>
          </a:prstGeom>
          <a:noFill/>
          <a:ln>
            <a:solidFill>
              <a:schemeClr val="accent1"/>
            </a:solidFill>
          </a:ln>
        </p:spPr>
        <p:txBody>
          <a:bodyPr wrap="square" rtlCol="0">
            <a:spAutoFit/>
          </a:bodyPr>
          <a:lstStyle/>
          <a:p>
            <a:r>
              <a:rPr lang="en-GB" sz="2000" b="1" dirty="0" smtClean="0"/>
              <a:t>Organisational </a:t>
            </a:r>
          </a:p>
          <a:p>
            <a:pPr marL="285750" indent="-285750">
              <a:buFont typeface="Arial" panose="020B0604020202020204" pitchFamily="34" charset="0"/>
              <a:buChar char="•"/>
            </a:pPr>
            <a:r>
              <a:rPr lang="en-GB" sz="2000" dirty="0" smtClean="0"/>
              <a:t>Organisational Support </a:t>
            </a:r>
          </a:p>
          <a:p>
            <a:pPr marL="285750" indent="-285750">
              <a:buFont typeface="Arial" panose="020B0604020202020204" pitchFamily="34" charset="0"/>
              <a:buChar char="•"/>
            </a:pPr>
            <a:r>
              <a:rPr lang="en-GB" sz="2000" dirty="0" smtClean="0"/>
              <a:t>Professional representation</a:t>
            </a:r>
          </a:p>
          <a:p>
            <a:pPr marL="285750" indent="-285750">
              <a:buFont typeface="Arial" panose="020B0604020202020204" pitchFamily="34" charset="0"/>
              <a:buChar char="•"/>
            </a:pPr>
            <a:r>
              <a:rPr lang="en-GB" sz="2000" dirty="0" smtClean="0"/>
              <a:t>Fear of litigation</a:t>
            </a:r>
          </a:p>
          <a:p>
            <a:endParaRPr lang="en-GB" sz="2000" dirty="0" smtClean="0"/>
          </a:p>
        </p:txBody>
      </p:sp>
      <p:sp>
        <p:nvSpPr>
          <p:cNvPr id="7" name="TextBox 6"/>
          <p:cNvSpPr txBox="1"/>
          <p:nvPr/>
        </p:nvSpPr>
        <p:spPr>
          <a:xfrm>
            <a:off x="8224345" y="3979692"/>
            <a:ext cx="3093512" cy="2246769"/>
          </a:xfrm>
          <a:prstGeom prst="rect">
            <a:avLst/>
          </a:prstGeom>
          <a:noFill/>
          <a:ln>
            <a:solidFill>
              <a:schemeClr val="accent1"/>
            </a:solidFill>
          </a:ln>
        </p:spPr>
        <p:txBody>
          <a:bodyPr wrap="square" rtlCol="0">
            <a:spAutoFit/>
          </a:bodyPr>
          <a:lstStyle/>
          <a:p>
            <a:r>
              <a:rPr lang="en-GB" sz="2000" b="1" dirty="0" smtClean="0"/>
              <a:t>Contextual </a:t>
            </a:r>
          </a:p>
          <a:p>
            <a:pPr marL="285750" indent="-285750">
              <a:buFont typeface="Arial" panose="020B0604020202020204" pitchFamily="34" charset="0"/>
              <a:buChar char="•"/>
            </a:pPr>
            <a:r>
              <a:rPr lang="en-GB" sz="2000" dirty="0" smtClean="0"/>
              <a:t>Culture </a:t>
            </a:r>
          </a:p>
          <a:p>
            <a:pPr marL="285750" indent="-285750">
              <a:buFont typeface="Arial" panose="020B0604020202020204" pitchFamily="34" charset="0"/>
              <a:buChar char="•"/>
            </a:pPr>
            <a:r>
              <a:rPr lang="en-GB" sz="2000" dirty="0" smtClean="0"/>
              <a:t>Diversity</a:t>
            </a:r>
          </a:p>
          <a:p>
            <a:pPr marL="285750" indent="-285750">
              <a:buFont typeface="Arial" panose="020B0604020202020204" pitchFamily="34" charset="0"/>
              <a:buChar char="•"/>
            </a:pPr>
            <a:r>
              <a:rPr lang="en-GB" sz="2000" dirty="0" smtClean="0"/>
              <a:t>Gender</a:t>
            </a:r>
          </a:p>
          <a:p>
            <a:pPr marL="285750" indent="-285750">
              <a:buFont typeface="Arial" panose="020B0604020202020204" pitchFamily="34" charset="0"/>
              <a:buChar char="•"/>
            </a:pPr>
            <a:r>
              <a:rPr lang="en-GB" sz="2000" dirty="0" smtClean="0"/>
              <a:t>Political will</a:t>
            </a:r>
          </a:p>
          <a:p>
            <a:pPr marL="285750" indent="-285750">
              <a:buFont typeface="Arial" panose="020B0604020202020204" pitchFamily="34" charset="0"/>
              <a:buChar char="•"/>
            </a:pPr>
            <a:r>
              <a:rPr lang="en-GB" sz="2000" dirty="0" smtClean="0"/>
              <a:t>Economics</a:t>
            </a:r>
          </a:p>
          <a:p>
            <a:pPr marL="285750" indent="-285750">
              <a:buFont typeface="Arial" panose="020B0604020202020204" pitchFamily="34" charset="0"/>
              <a:buChar char="•"/>
            </a:pPr>
            <a:endParaRPr lang="en-GB" sz="2000" dirty="0" smtClean="0"/>
          </a:p>
        </p:txBody>
      </p:sp>
      <p:sp>
        <p:nvSpPr>
          <p:cNvPr id="8" name="TextBox 7"/>
          <p:cNvSpPr txBox="1"/>
          <p:nvPr/>
        </p:nvSpPr>
        <p:spPr>
          <a:xfrm>
            <a:off x="4825366" y="2903644"/>
            <a:ext cx="2291189" cy="707886"/>
          </a:xfrm>
          <a:prstGeom prst="rect">
            <a:avLst/>
          </a:prstGeom>
          <a:noFill/>
          <a:ln>
            <a:solidFill>
              <a:schemeClr val="accent1"/>
            </a:solidFill>
          </a:ln>
        </p:spPr>
        <p:txBody>
          <a:bodyPr wrap="square" rtlCol="0">
            <a:spAutoFit/>
          </a:bodyPr>
          <a:lstStyle/>
          <a:p>
            <a:pPr algn="ctr"/>
            <a:r>
              <a:rPr lang="en-GB" sz="2000" b="1" dirty="0" err="1" smtClean="0"/>
              <a:t>Interprofessional</a:t>
            </a:r>
            <a:r>
              <a:rPr lang="en-GB" sz="2000" b="1" dirty="0" smtClean="0"/>
              <a:t> teamwork</a:t>
            </a:r>
            <a:endParaRPr lang="en-GB" sz="2000" b="1" dirty="0"/>
          </a:p>
        </p:txBody>
      </p:sp>
      <p:cxnSp>
        <p:nvCxnSpPr>
          <p:cNvPr id="17" name="Straight Arrow Connector 16"/>
          <p:cNvCxnSpPr/>
          <p:nvPr/>
        </p:nvCxnSpPr>
        <p:spPr>
          <a:xfrm>
            <a:off x="3749039" y="1485900"/>
            <a:ext cx="4475305" cy="0"/>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p:cNvCxnSpPr/>
          <p:nvPr/>
        </p:nvCxnSpPr>
        <p:spPr>
          <a:xfrm>
            <a:off x="10599902" y="3257587"/>
            <a:ext cx="22860" cy="722105"/>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p:cNvCxnSpPr/>
          <p:nvPr/>
        </p:nvCxnSpPr>
        <p:spPr>
          <a:xfrm>
            <a:off x="3749038" y="5009255"/>
            <a:ext cx="4475305" cy="0"/>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p:cNvCxnSpPr/>
          <p:nvPr/>
        </p:nvCxnSpPr>
        <p:spPr>
          <a:xfrm>
            <a:off x="1506923" y="3203148"/>
            <a:ext cx="0" cy="769695"/>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p:cNvCxnSpPr/>
          <p:nvPr/>
        </p:nvCxnSpPr>
        <p:spPr>
          <a:xfrm>
            <a:off x="3709397" y="2026870"/>
            <a:ext cx="1109170" cy="1018538"/>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p:cNvCxnSpPr/>
          <p:nvPr/>
        </p:nvCxnSpPr>
        <p:spPr>
          <a:xfrm>
            <a:off x="7141845" y="3435342"/>
            <a:ext cx="1109170" cy="1018538"/>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p:cNvCxnSpPr/>
          <p:nvPr/>
        </p:nvCxnSpPr>
        <p:spPr>
          <a:xfrm flipV="1">
            <a:off x="3733145" y="3375294"/>
            <a:ext cx="1061674" cy="1175230"/>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p:cNvCxnSpPr/>
          <p:nvPr/>
        </p:nvCxnSpPr>
        <p:spPr>
          <a:xfrm flipV="1">
            <a:off x="7154816" y="1858205"/>
            <a:ext cx="1061674" cy="1175230"/>
          </a:xfrm>
          <a:prstGeom prst="straightConnector1">
            <a:avLst/>
          </a:prstGeom>
          <a:ln w="730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p:cNvSpPr txBox="1"/>
          <p:nvPr/>
        </p:nvSpPr>
        <p:spPr>
          <a:xfrm>
            <a:off x="465826" y="6487064"/>
            <a:ext cx="10852031" cy="461665"/>
          </a:xfrm>
          <a:prstGeom prst="rect">
            <a:avLst/>
          </a:prstGeom>
          <a:noFill/>
        </p:spPr>
        <p:txBody>
          <a:bodyPr wrap="square" rtlCol="0">
            <a:spAutoFit/>
          </a:bodyPr>
          <a:lstStyle/>
          <a:p>
            <a:r>
              <a:rPr lang="en-GB" dirty="0" smtClean="0"/>
              <a:t>Adapted from Reeves et al. 2010</a:t>
            </a:r>
            <a:endParaRPr lang="en-GB" dirty="0"/>
          </a:p>
        </p:txBody>
      </p:sp>
      <p:sp>
        <p:nvSpPr>
          <p:cNvPr id="27" name="Title 1"/>
          <p:cNvSpPr>
            <a:spLocks noGrp="1"/>
          </p:cNvSpPr>
          <p:nvPr>
            <p:ph type="title"/>
          </p:nvPr>
        </p:nvSpPr>
        <p:spPr>
          <a:xfrm>
            <a:off x="1008992" y="-69711"/>
            <a:ext cx="11197019" cy="648000"/>
          </a:xfrm>
        </p:spPr>
        <p:txBody>
          <a:bodyPr/>
          <a:lstStyle/>
          <a:p>
            <a:r>
              <a:rPr lang="en-GB" dirty="0" smtClean="0"/>
              <a:t>Conceptual framework for </a:t>
            </a:r>
            <a:r>
              <a:rPr lang="en-GB" dirty="0" err="1" smtClean="0"/>
              <a:t>Interprofessional</a:t>
            </a:r>
            <a:r>
              <a:rPr lang="en-GB" dirty="0" smtClean="0"/>
              <a:t> teamwork</a:t>
            </a:r>
            <a:endParaRPr lang="en-GB" dirty="0"/>
          </a:p>
        </p:txBody>
      </p:sp>
    </p:spTree>
    <p:extLst>
      <p:ext uri="{BB962C8B-B14F-4D97-AF65-F5344CB8AC3E}">
        <p14:creationId xmlns:p14="http://schemas.microsoft.com/office/powerpoint/2010/main" val="1322449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UoA Staff Theme">
      <a:dk1>
        <a:sysClr val="windowText" lastClr="000000"/>
      </a:dk1>
      <a:lt1>
        <a:sysClr val="window" lastClr="FFFFFF"/>
      </a:lt1>
      <a:dk2>
        <a:srgbClr val="FFFFFF"/>
      </a:dk2>
      <a:lt2>
        <a:srgbClr val="EEECE1"/>
      </a:lt2>
      <a:accent1>
        <a:srgbClr val="AB1A24"/>
      </a:accent1>
      <a:accent2>
        <a:srgbClr val="D09B1A"/>
      </a:accent2>
      <a:accent3>
        <a:srgbClr val="FFDD00"/>
      </a:accent3>
      <a:accent4>
        <a:srgbClr val="5C284F"/>
      </a:accent4>
      <a:accent5>
        <a:srgbClr val="224597"/>
      </a:accent5>
      <a:accent6>
        <a:srgbClr val="AB1A24"/>
      </a:accent6>
      <a:hlink>
        <a:srgbClr val="224597"/>
      </a:hlink>
      <a:folHlink>
        <a:srgbClr val="5C2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MMSN  16 April 2017.pot [Compatibility Mode]" id="{0D9D0EFD-C0EB-4061-BACD-DF11EC9B1D83}" vid="{F0B68EF9-BCD6-47BA-894A-48B6597146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Pages>21</Pages>
  <Words>3582</Words>
  <Characters>0</Characters>
  <Application>Microsoft Office PowerPoint</Application>
  <DocSecurity>0</DocSecurity>
  <PresentationFormat>Widescreen</PresentationFormat>
  <Lines>0</Lines>
  <Paragraphs>391</Paragraphs>
  <Slides>27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Cambria</vt:lpstr>
      <vt:lpstr>ヒラギノ角ゴ Pro W3</vt:lpstr>
      <vt:lpstr>Office Theme</vt:lpstr>
      <vt:lpstr>Inter Professional Learning </vt:lpstr>
      <vt:lpstr>Multi Disciplinary or Inter Professional?</vt:lpstr>
      <vt:lpstr>Multi Disciplinary or Inter Professional?</vt:lpstr>
      <vt:lpstr>Collaboration </vt:lpstr>
      <vt:lpstr>Inter Professional Learning  </vt:lpstr>
      <vt:lpstr>Quote from student leader on IPE</vt:lpstr>
      <vt:lpstr>Evidence for Inter Professional Learning</vt:lpstr>
      <vt:lpstr>Inter Professional Learning </vt:lpstr>
      <vt:lpstr>Conceptual framework for Interprofessional teamwork</vt:lpstr>
      <vt:lpstr>WHEN?</vt:lpstr>
      <vt:lpstr>Undergraduate</vt:lpstr>
      <vt:lpstr>Making connections</vt:lpstr>
      <vt:lpstr>Undergraduate</vt:lpstr>
      <vt:lpstr>PowerPoint Presentation</vt:lpstr>
      <vt:lpstr>Postgraduate</vt:lpstr>
      <vt:lpstr>Inter Professional Learning </vt:lpstr>
      <vt:lpstr>Conceptual framework for Interprofessional teamwork</vt:lpstr>
      <vt:lpstr>Relational Domain  </vt:lpstr>
      <vt:lpstr>HOW?</vt:lpstr>
      <vt:lpstr>HOW?</vt:lpstr>
      <vt:lpstr>HOW?</vt:lpstr>
      <vt:lpstr>WHAT?</vt:lpstr>
      <vt:lpstr>WHAT?</vt:lpstr>
      <vt:lpstr>WHAT?</vt:lpstr>
      <vt:lpstr>Inter Professional Learning </vt:lpstr>
      <vt:lpstr>References </vt:lpstr>
      <vt:lpstr>PowerPoint Presentation</vt:lpstr>
    </vt:vector>
  </TitlesOfParts>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3</cp:revision>
  <dcterms:modified xsi:type="dcterms:W3CDTF">2018-07-24T02:52:44Z</dcterms:modified>
</cp:coreProperties>
</file>